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337" r:id="rId3"/>
    <p:sldId id="331" r:id="rId4"/>
    <p:sldId id="335" r:id="rId5"/>
    <p:sldId id="333" r:id="rId6"/>
    <p:sldId id="334" r:id="rId7"/>
    <p:sldId id="336" r:id="rId8"/>
    <p:sldId id="264" r:id="rId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4800" b="0" i="0" u="none" strike="noStrike" cap="all" spc="0" normalizeH="0" baseline="0">
        <a:ln>
          <a:noFill/>
        </a:ln>
        <a:solidFill>
          <a:srgbClr val="FFFFFF"/>
        </a:solidFill>
        <a:effectLst/>
        <a:uFillTx/>
        <a:latin typeface="+mn-lt"/>
        <a:ea typeface="+mn-ea"/>
        <a:cs typeface="+mn-cs"/>
        <a:sym typeface="Arquitecta Bold"/>
      </a:defRPr>
    </a:lvl1pPr>
    <a:lvl2pPr marL="0" marR="0" indent="228600" algn="ctr" defTabSz="821531" rtl="0" fontAlgn="auto" latinLnBrk="0" hangingPunct="0">
      <a:lnSpc>
        <a:spcPct val="100000"/>
      </a:lnSpc>
      <a:spcBef>
        <a:spcPts val="0"/>
      </a:spcBef>
      <a:spcAft>
        <a:spcPts val="0"/>
      </a:spcAft>
      <a:buClrTx/>
      <a:buSzTx/>
      <a:buFontTx/>
      <a:buNone/>
      <a:tabLst/>
      <a:defRPr kumimoji="0" sz="4800" b="0" i="0" u="none" strike="noStrike" cap="all" spc="0" normalizeH="0" baseline="0">
        <a:ln>
          <a:noFill/>
        </a:ln>
        <a:solidFill>
          <a:srgbClr val="FFFFFF"/>
        </a:solidFill>
        <a:effectLst/>
        <a:uFillTx/>
        <a:latin typeface="+mn-lt"/>
        <a:ea typeface="+mn-ea"/>
        <a:cs typeface="+mn-cs"/>
        <a:sym typeface="Arquitecta Bold"/>
      </a:defRPr>
    </a:lvl2pPr>
    <a:lvl3pPr marL="0" marR="0" indent="457200" algn="ctr" defTabSz="821531" rtl="0" fontAlgn="auto" latinLnBrk="0" hangingPunct="0">
      <a:lnSpc>
        <a:spcPct val="100000"/>
      </a:lnSpc>
      <a:spcBef>
        <a:spcPts val="0"/>
      </a:spcBef>
      <a:spcAft>
        <a:spcPts val="0"/>
      </a:spcAft>
      <a:buClrTx/>
      <a:buSzTx/>
      <a:buFontTx/>
      <a:buNone/>
      <a:tabLst/>
      <a:defRPr kumimoji="0" sz="4800" b="0" i="0" u="none" strike="noStrike" cap="all" spc="0" normalizeH="0" baseline="0">
        <a:ln>
          <a:noFill/>
        </a:ln>
        <a:solidFill>
          <a:srgbClr val="FFFFFF"/>
        </a:solidFill>
        <a:effectLst/>
        <a:uFillTx/>
        <a:latin typeface="+mn-lt"/>
        <a:ea typeface="+mn-ea"/>
        <a:cs typeface="+mn-cs"/>
        <a:sym typeface="Arquitecta Bold"/>
      </a:defRPr>
    </a:lvl3pPr>
    <a:lvl4pPr marL="0" marR="0" indent="685800" algn="ctr" defTabSz="821531" rtl="0" fontAlgn="auto" latinLnBrk="0" hangingPunct="0">
      <a:lnSpc>
        <a:spcPct val="100000"/>
      </a:lnSpc>
      <a:spcBef>
        <a:spcPts val="0"/>
      </a:spcBef>
      <a:spcAft>
        <a:spcPts val="0"/>
      </a:spcAft>
      <a:buClrTx/>
      <a:buSzTx/>
      <a:buFontTx/>
      <a:buNone/>
      <a:tabLst/>
      <a:defRPr kumimoji="0" sz="4800" b="0" i="0" u="none" strike="noStrike" cap="all" spc="0" normalizeH="0" baseline="0">
        <a:ln>
          <a:noFill/>
        </a:ln>
        <a:solidFill>
          <a:srgbClr val="FFFFFF"/>
        </a:solidFill>
        <a:effectLst/>
        <a:uFillTx/>
        <a:latin typeface="+mn-lt"/>
        <a:ea typeface="+mn-ea"/>
        <a:cs typeface="+mn-cs"/>
        <a:sym typeface="Arquitecta Bold"/>
      </a:defRPr>
    </a:lvl4pPr>
    <a:lvl5pPr marL="0" marR="0" indent="914400" algn="ctr" defTabSz="821531" rtl="0" fontAlgn="auto" latinLnBrk="0" hangingPunct="0">
      <a:lnSpc>
        <a:spcPct val="100000"/>
      </a:lnSpc>
      <a:spcBef>
        <a:spcPts val="0"/>
      </a:spcBef>
      <a:spcAft>
        <a:spcPts val="0"/>
      </a:spcAft>
      <a:buClrTx/>
      <a:buSzTx/>
      <a:buFontTx/>
      <a:buNone/>
      <a:tabLst/>
      <a:defRPr kumimoji="0" sz="4800" b="0" i="0" u="none" strike="noStrike" cap="all" spc="0" normalizeH="0" baseline="0">
        <a:ln>
          <a:noFill/>
        </a:ln>
        <a:solidFill>
          <a:srgbClr val="FFFFFF"/>
        </a:solidFill>
        <a:effectLst/>
        <a:uFillTx/>
        <a:latin typeface="+mn-lt"/>
        <a:ea typeface="+mn-ea"/>
        <a:cs typeface="+mn-cs"/>
        <a:sym typeface="Arquitecta Bold"/>
      </a:defRPr>
    </a:lvl5pPr>
    <a:lvl6pPr marL="0" marR="0" indent="1143000" algn="ctr" defTabSz="821531" rtl="0" fontAlgn="auto" latinLnBrk="0" hangingPunct="0">
      <a:lnSpc>
        <a:spcPct val="100000"/>
      </a:lnSpc>
      <a:spcBef>
        <a:spcPts val="0"/>
      </a:spcBef>
      <a:spcAft>
        <a:spcPts val="0"/>
      </a:spcAft>
      <a:buClrTx/>
      <a:buSzTx/>
      <a:buFontTx/>
      <a:buNone/>
      <a:tabLst/>
      <a:defRPr kumimoji="0" sz="4800" b="0" i="0" u="none" strike="noStrike" cap="all" spc="0" normalizeH="0" baseline="0">
        <a:ln>
          <a:noFill/>
        </a:ln>
        <a:solidFill>
          <a:srgbClr val="FFFFFF"/>
        </a:solidFill>
        <a:effectLst/>
        <a:uFillTx/>
        <a:latin typeface="+mn-lt"/>
        <a:ea typeface="+mn-ea"/>
        <a:cs typeface="+mn-cs"/>
        <a:sym typeface="Arquitecta Bold"/>
      </a:defRPr>
    </a:lvl6pPr>
    <a:lvl7pPr marL="0" marR="0" indent="1371600" algn="ctr" defTabSz="821531" rtl="0" fontAlgn="auto" latinLnBrk="0" hangingPunct="0">
      <a:lnSpc>
        <a:spcPct val="100000"/>
      </a:lnSpc>
      <a:spcBef>
        <a:spcPts val="0"/>
      </a:spcBef>
      <a:spcAft>
        <a:spcPts val="0"/>
      </a:spcAft>
      <a:buClrTx/>
      <a:buSzTx/>
      <a:buFontTx/>
      <a:buNone/>
      <a:tabLst/>
      <a:defRPr kumimoji="0" sz="4800" b="0" i="0" u="none" strike="noStrike" cap="all" spc="0" normalizeH="0" baseline="0">
        <a:ln>
          <a:noFill/>
        </a:ln>
        <a:solidFill>
          <a:srgbClr val="FFFFFF"/>
        </a:solidFill>
        <a:effectLst/>
        <a:uFillTx/>
        <a:latin typeface="+mn-lt"/>
        <a:ea typeface="+mn-ea"/>
        <a:cs typeface="+mn-cs"/>
        <a:sym typeface="Arquitecta Bold"/>
      </a:defRPr>
    </a:lvl7pPr>
    <a:lvl8pPr marL="0" marR="0" indent="1600200" algn="ctr" defTabSz="821531" rtl="0" fontAlgn="auto" latinLnBrk="0" hangingPunct="0">
      <a:lnSpc>
        <a:spcPct val="100000"/>
      </a:lnSpc>
      <a:spcBef>
        <a:spcPts val="0"/>
      </a:spcBef>
      <a:spcAft>
        <a:spcPts val="0"/>
      </a:spcAft>
      <a:buClrTx/>
      <a:buSzTx/>
      <a:buFontTx/>
      <a:buNone/>
      <a:tabLst/>
      <a:defRPr kumimoji="0" sz="4800" b="0" i="0" u="none" strike="noStrike" cap="all" spc="0" normalizeH="0" baseline="0">
        <a:ln>
          <a:noFill/>
        </a:ln>
        <a:solidFill>
          <a:srgbClr val="FFFFFF"/>
        </a:solidFill>
        <a:effectLst/>
        <a:uFillTx/>
        <a:latin typeface="+mn-lt"/>
        <a:ea typeface="+mn-ea"/>
        <a:cs typeface="+mn-cs"/>
        <a:sym typeface="Arquitecta Bold"/>
      </a:defRPr>
    </a:lvl8pPr>
    <a:lvl9pPr marL="0" marR="0" indent="1828800" algn="ctr" defTabSz="821531" rtl="0" fontAlgn="auto" latinLnBrk="0" hangingPunct="0">
      <a:lnSpc>
        <a:spcPct val="100000"/>
      </a:lnSpc>
      <a:spcBef>
        <a:spcPts val="0"/>
      </a:spcBef>
      <a:spcAft>
        <a:spcPts val="0"/>
      </a:spcAft>
      <a:buClrTx/>
      <a:buSzTx/>
      <a:buFontTx/>
      <a:buNone/>
      <a:tabLst/>
      <a:defRPr kumimoji="0" sz="4800" b="0" i="0" u="none" strike="noStrike" cap="all" spc="0" normalizeH="0" baseline="0">
        <a:ln>
          <a:noFill/>
        </a:ln>
        <a:solidFill>
          <a:srgbClr val="FFFFFF"/>
        </a:solidFill>
        <a:effectLst/>
        <a:uFillTx/>
        <a:latin typeface="+mn-lt"/>
        <a:ea typeface="+mn-ea"/>
        <a:cs typeface="+mn-cs"/>
        <a:sym typeface="Arquitecta Bold"/>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0E86C7-F14D-8FB9-41F4-2576C5347234}" name="Anna Móricz" initials="AM" userId="16990e45bef05fa8" providerId="Windows Live"/>
  <p188:author id="{EFC8E9E6-AB1A-EACB-A7C3-EC7C708336B9}" name="Tábori Attila" initials="AT" userId="S::tabori.attila@varosteampannon.hu::e11048aa-5785-46a4-a4e9-c010606f6f7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1B00"/>
    <a:srgbClr val="B482DA"/>
    <a:srgbClr val="CBA9E5"/>
    <a:srgbClr val="EBF939"/>
    <a:srgbClr val="87CB3D"/>
    <a:srgbClr val="3A901C"/>
    <a:srgbClr val="E68900"/>
    <a:srgbClr val="FF9900"/>
    <a:srgbClr val="BC16A8"/>
    <a:srgbClr val="FF52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82" autoAdjust="0"/>
    <p:restoredTop sz="94660"/>
  </p:normalViewPr>
  <p:slideViewPr>
    <p:cSldViewPr>
      <p:cViewPr varScale="1">
        <p:scale>
          <a:sx n="54" d="100"/>
          <a:sy n="54" d="100"/>
        </p:scale>
        <p:origin x="252" y="96"/>
      </p:cViewPr>
      <p:guideLst>
        <p:guide orient="horz" pos="4320"/>
        <p:guide pos="7680"/>
      </p:guideLst>
    </p:cSldViewPr>
  </p:slideViewPr>
  <p:notesTextViewPr>
    <p:cViewPr>
      <p:scale>
        <a:sx n="1" d="1"/>
        <a:sy n="1" d="1"/>
      </p:scale>
      <p:origin x="0" y="0"/>
    </p:cViewPr>
  </p:notesTextViewPr>
  <p:sorterViewPr>
    <p:cViewPr>
      <p:scale>
        <a:sx n="80" d="100"/>
        <a:sy n="80" d="100"/>
      </p:scale>
      <p:origin x="0" y="-400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567769311"/>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4833937" y="2303859"/>
            <a:ext cx="14716126" cy="4643438"/>
          </a:xfrm>
          <a:prstGeom prst="rect">
            <a:avLst/>
          </a:prstGeom>
        </p:spPr>
        <p:txBody>
          <a:bodyPr anchor="b"/>
          <a:lstStyle/>
          <a:p>
            <a:r>
              <a:t>Title Text</a:t>
            </a:r>
          </a:p>
        </p:txBody>
      </p:sp>
      <p:sp>
        <p:nvSpPr>
          <p:cNvPr id="12" name="Body Level One…"/>
          <p:cNvSpPr txBox="1">
            <a:spLocks noGrp="1"/>
          </p:cNvSpPr>
          <p:nvPr>
            <p:ph type="body" sz="quarter" idx="1"/>
          </p:nvPr>
        </p:nvSpPr>
        <p:spPr>
          <a:xfrm>
            <a:off x="4833937" y="7090171"/>
            <a:ext cx="14716126" cy="1589486"/>
          </a:xfrm>
          <a:prstGeom prst="rect">
            <a:avLst/>
          </a:prstGeom>
        </p:spPr>
        <p:txBody>
          <a:bodyPr anchor="t"/>
          <a:lstStyle>
            <a:lvl1pPr marL="0" indent="0">
              <a:lnSpc>
                <a:spcPct val="100000"/>
              </a:lnSpc>
              <a:spcBef>
                <a:spcPts val="0"/>
              </a:spcBef>
              <a:buSzTx/>
              <a:buNone/>
              <a:defRPr sz="6600">
                <a:solidFill>
                  <a:srgbClr val="FFFFFF"/>
                </a:solidFill>
              </a:defRPr>
            </a:lvl1pPr>
            <a:lvl2pPr marL="0" indent="228600">
              <a:lnSpc>
                <a:spcPct val="100000"/>
              </a:lnSpc>
              <a:spcBef>
                <a:spcPts val="0"/>
              </a:spcBef>
              <a:buSzTx/>
              <a:buNone/>
              <a:defRPr sz="6600">
                <a:solidFill>
                  <a:srgbClr val="FFFFFF"/>
                </a:solidFill>
              </a:defRPr>
            </a:lvl2pPr>
            <a:lvl3pPr marL="0" indent="457200">
              <a:lnSpc>
                <a:spcPct val="100000"/>
              </a:lnSpc>
              <a:spcBef>
                <a:spcPts val="0"/>
              </a:spcBef>
              <a:buSzTx/>
              <a:buNone/>
              <a:defRPr sz="6600">
                <a:solidFill>
                  <a:srgbClr val="FFFFFF"/>
                </a:solidFill>
              </a:defRPr>
            </a:lvl3pPr>
            <a:lvl4pPr marL="0" indent="685800">
              <a:lnSpc>
                <a:spcPct val="100000"/>
              </a:lnSpc>
              <a:spcBef>
                <a:spcPts val="0"/>
              </a:spcBef>
              <a:buSzTx/>
              <a:buNone/>
              <a:defRPr sz="6600">
                <a:solidFill>
                  <a:srgbClr val="FFFFFF"/>
                </a:solidFill>
              </a:defRPr>
            </a:lvl4pPr>
            <a:lvl5pPr marL="0" indent="914400">
              <a:lnSpc>
                <a:spcPct val="100000"/>
              </a:lnSpc>
              <a:spcBef>
                <a:spcPts val="0"/>
              </a:spcBef>
              <a:buSzTx/>
              <a:buNone/>
              <a:defRPr sz="66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sz="half" idx="13"/>
          </p:nvPr>
        </p:nvSpPr>
        <p:spPr>
          <a:xfrm>
            <a:off x="5334000" y="946546"/>
            <a:ext cx="13716000" cy="8304611"/>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4833937" y="9447609"/>
            <a:ext cx="14716126" cy="2000251"/>
          </a:xfrm>
          <a:prstGeom prst="rect">
            <a:avLst/>
          </a:prstGeom>
        </p:spPr>
        <p:txBody>
          <a:bodyPr anchor="b"/>
          <a:lstStyle/>
          <a:p>
            <a:r>
              <a:t>Title Text</a:t>
            </a:r>
          </a:p>
        </p:txBody>
      </p:sp>
      <p:sp>
        <p:nvSpPr>
          <p:cNvPr id="22" name="Body Level One…"/>
          <p:cNvSpPr txBox="1">
            <a:spLocks noGrp="1"/>
          </p:cNvSpPr>
          <p:nvPr>
            <p:ph type="body" sz="quarter" idx="1"/>
          </p:nvPr>
        </p:nvSpPr>
        <p:spPr>
          <a:xfrm>
            <a:off x="4833937" y="11465718"/>
            <a:ext cx="14716126" cy="1589486"/>
          </a:xfrm>
          <a:prstGeom prst="rect">
            <a:avLst/>
          </a:prstGeom>
        </p:spPr>
        <p:txBody>
          <a:bodyPr anchor="t"/>
          <a:lstStyle>
            <a:lvl1pPr marL="0" indent="0">
              <a:lnSpc>
                <a:spcPct val="100000"/>
              </a:lnSpc>
              <a:spcBef>
                <a:spcPts val="0"/>
              </a:spcBef>
              <a:buSzTx/>
              <a:buNone/>
              <a:defRPr sz="6600">
                <a:solidFill>
                  <a:srgbClr val="FFFFFF"/>
                </a:solidFill>
              </a:defRPr>
            </a:lvl1pPr>
            <a:lvl2pPr marL="0" indent="228600">
              <a:lnSpc>
                <a:spcPct val="100000"/>
              </a:lnSpc>
              <a:spcBef>
                <a:spcPts val="0"/>
              </a:spcBef>
              <a:buSzTx/>
              <a:buNone/>
              <a:defRPr sz="6600">
                <a:solidFill>
                  <a:srgbClr val="FFFFFF"/>
                </a:solidFill>
              </a:defRPr>
            </a:lvl2pPr>
            <a:lvl3pPr marL="0" indent="457200">
              <a:lnSpc>
                <a:spcPct val="100000"/>
              </a:lnSpc>
              <a:spcBef>
                <a:spcPts val="0"/>
              </a:spcBef>
              <a:buSzTx/>
              <a:buNone/>
              <a:defRPr sz="6600">
                <a:solidFill>
                  <a:srgbClr val="FFFFFF"/>
                </a:solidFill>
              </a:defRPr>
            </a:lvl3pPr>
            <a:lvl4pPr marL="0" indent="685800">
              <a:lnSpc>
                <a:spcPct val="100000"/>
              </a:lnSpc>
              <a:spcBef>
                <a:spcPts val="0"/>
              </a:spcBef>
              <a:buSzTx/>
              <a:buNone/>
              <a:defRPr sz="6600">
                <a:solidFill>
                  <a:srgbClr val="FFFFFF"/>
                </a:solidFill>
              </a:defRPr>
            </a:lvl4pPr>
            <a:lvl5pPr marL="0" indent="914400">
              <a:lnSpc>
                <a:spcPct val="100000"/>
              </a:lnSpc>
              <a:spcBef>
                <a:spcPts val="0"/>
              </a:spcBef>
              <a:buSzTx/>
              <a:buNone/>
              <a:defRPr sz="66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4833937" y="4536281"/>
            <a:ext cx="14716126" cy="4643438"/>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12495609" y="892968"/>
            <a:ext cx="7500938" cy="11555017"/>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4387453" y="892968"/>
            <a:ext cx="7500938" cy="5607845"/>
          </a:xfrm>
          <a:prstGeom prst="rect">
            <a:avLst/>
          </a:prstGeom>
        </p:spPr>
        <p:txBody>
          <a:bodyPr anchor="b"/>
          <a:lstStyle>
            <a:lvl1pPr>
              <a:defRPr sz="4800" cap="all">
                <a:solidFill>
                  <a:srgbClr val="706359"/>
                </a:solidFill>
              </a:defRPr>
            </a:lvl1pPr>
          </a:lstStyle>
          <a:p>
            <a:r>
              <a:t>Title Text</a:t>
            </a:r>
          </a:p>
        </p:txBody>
      </p:sp>
      <p:sp>
        <p:nvSpPr>
          <p:cNvPr id="40" name="Body Level One…"/>
          <p:cNvSpPr txBox="1">
            <a:spLocks noGrp="1"/>
          </p:cNvSpPr>
          <p:nvPr>
            <p:ph type="body" sz="quarter" idx="1"/>
          </p:nvPr>
        </p:nvSpPr>
        <p:spPr>
          <a:xfrm>
            <a:off x="4387453" y="6643687"/>
            <a:ext cx="7500938" cy="5786438"/>
          </a:xfrm>
          <a:prstGeom prst="rect">
            <a:avLst/>
          </a:prstGeom>
        </p:spPr>
        <p:txBody>
          <a:bodyPr anchor="t"/>
          <a:lstStyle>
            <a:lvl1pPr marL="0" indent="0">
              <a:lnSpc>
                <a:spcPct val="100000"/>
              </a:lnSpc>
              <a:spcBef>
                <a:spcPts val="0"/>
              </a:spcBef>
              <a:buSzTx/>
              <a:buNone/>
              <a:defRPr sz="6600">
                <a:solidFill>
                  <a:srgbClr val="FFFFFF"/>
                </a:solidFill>
              </a:defRPr>
            </a:lvl1pPr>
            <a:lvl2pPr marL="0" indent="228600">
              <a:lnSpc>
                <a:spcPct val="100000"/>
              </a:lnSpc>
              <a:spcBef>
                <a:spcPts val="0"/>
              </a:spcBef>
              <a:buSzTx/>
              <a:buNone/>
              <a:defRPr sz="6600">
                <a:solidFill>
                  <a:srgbClr val="FFFFFF"/>
                </a:solidFill>
              </a:defRPr>
            </a:lvl2pPr>
            <a:lvl3pPr marL="0" indent="457200">
              <a:lnSpc>
                <a:spcPct val="100000"/>
              </a:lnSpc>
              <a:spcBef>
                <a:spcPts val="0"/>
              </a:spcBef>
              <a:buSzTx/>
              <a:buNone/>
              <a:defRPr sz="6600">
                <a:solidFill>
                  <a:srgbClr val="FFFFFF"/>
                </a:solidFill>
              </a:defRPr>
            </a:lvl3pPr>
            <a:lvl4pPr marL="0" indent="685800">
              <a:lnSpc>
                <a:spcPct val="100000"/>
              </a:lnSpc>
              <a:spcBef>
                <a:spcPts val="0"/>
              </a:spcBef>
              <a:buSzTx/>
              <a:buNone/>
              <a:defRPr sz="6600">
                <a:solidFill>
                  <a:srgbClr val="FFFFFF"/>
                </a:solidFill>
              </a:defRPr>
            </a:lvl4pPr>
            <a:lvl5pPr marL="0" indent="914400">
              <a:lnSpc>
                <a:spcPct val="100000"/>
              </a:lnSpc>
              <a:spcBef>
                <a:spcPts val="0"/>
              </a:spcBef>
              <a:buSzTx/>
              <a:buNone/>
              <a:defRPr sz="66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quarter" idx="13"/>
          </p:nvPr>
        </p:nvSpPr>
        <p:spPr>
          <a:xfrm>
            <a:off x="12495609" y="3643312"/>
            <a:ext cx="7500938" cy="8840392"/>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quarter" idx="1"/>
          </p:nvPr>
        </p:nvSpPr>
        <p:spPr>
          <a:xfrm>
            <a:off x="4387453" y="3643312"/>
            <a:ext cx="7500938" cy="8840392"/>
          </a:xfrm>
          <a:prstGeom prst="rect">
            <a:avLst/>
          </a:prstGeom>
        </p:spPr>
        <p:txBody>
          <a:bodyPr/>
          <a:lstStyle>
            <a:lvl1pPr marL="514350" indent="-514350">
              <a:lnSpc>
                <a:spcPct val="100000"/>
              </a:lnSpc>
              <a:spcBef>
                <a:spcPts val="2800"/>
              </a:spcBef>
              <a:defRPr sz="4200"/>
            </a:lvl1pPr>
            <a:lvl2pPr marL="857250" indent="-514350">
              <a:lnSpc>
                <a:spcPct val="100000"/>
              </a:lnSpc>
              <a:spcBef>
                <a:spcPts val="2800"/>
              </a:spcBef>
              <a:defRPr sz="4200"/>
            </a:lvl2pPr>
            <a:lvl3pPr marL="1200150" indent="-514350">
              <a:lnSpc>
                <a:spcPct val="100000"/>
              </a:lnSpc>
              <a:spcBef>
                <a:spcPts val="2800"/>
              </a:spcBef>
              <a:defRPr sz="4200"/>
            </a:lvl3pPr>
            <a:lvl4pPr marL="1543050" indent="-514350">
              <a:lnSpc>
                <a:spcPct val="100000"/>
              </a:lnSpc>
              <a:spcBef>
                <a:spcPts val="2800"/>
              </a:spcBef>
              <a:defRPr sz="4200"/>
            </a:lvl4pPr>
            <a:lvl5pPr marL="1885950" indent="-514350">
              <a:lnSpc>
                <a:spcPct val="100000"/>
              </a:lnSpc>
              <a:spcBef>
                <a:spcPts val="2800"/>
              </a:spcBef>
              <a:defRPr sz="42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11954103" y="13073062"/>
            <a:ext cx="466269" cy="473076"/>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4387453" y="1785937"/>
            <a:ext cx="15609094" cy="1014412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12495609" y="7161609"/>
            <a:ext cx="7500938" cy="5304235"/>
          </a:xfrm>
          <a:prstGeom prst="rect">
            <a:avLst/>
          </a:prstGeom>
        </p:spPr>
        <p:txBody>
          <a:bodyPr lIns="91439" tIns="45719" rIns="91439" bIns="45719" anchor="t">
            <a:noAutofit/>
          </a:bodyPr>
          <a:lstStyle/>
          <a:p>
            <a:endParaRPr/>
          </a:p>
        </p:txBody>
      </p:sp>
      <p:sp>
        <p:nvSpPr>
          <p:cNvPr id="84" name="Image"/>
          <p:cNvSpPr>
            <a:spLocks noGrp="1"/>
          </p:cNvSpPr>
          <p:nvPr>
            <p:ph type="pic" sz="quarter" idx="14"/>
          </p:nvPr>
        </p:nvSpPr>
        <p:spPr>
          <a:xfrm>
            <a:off x="12495609" y="1250156"/>
            <a:ext cx="7500938" cy="5304235"/>
          </a:xfrm>
          <a:prstGeom prst="rect">
            <a:avLst/>
          </a:prstGeom>
        </p:spPr>
        <p:txBody>
          <a:bodyPr lIns="91439" tIns="45719" rIns="91439" bIns="45719" anchor="t">
            <a:noAutofit/>
          </a:bodyPr>
          <a:lstStyle/>
          <a:p>
            <a:endParaRPr/>
          </a:p>
        </p:txBody>
      </p:sp>
      <p:sp>
        <p:nvSpPr>
          <p:cNvPr id="85" name="Image"/>
          <p:cNvSpPr>
            <a:spLocks noGrp="1"/>
          </p:cNvSpPr>
          <p:nvPr>
            <p:ph type="pic" sz="half" idx="15"/>
          </p:nvPr>
        </p:nvSpPr>
        <p:spPr>
          <a:xfrm>
            <a:off x="4387453" y="1250156"/>
            <a:ext cx="7500938" cy="11215688"/>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387453" y="357187"/>
            <a:ext cx="15609094" cy="3036095"/>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ctr">
            <a:normAutofit/>
          </a:bodyPr>
          <a:lstStyle/>
          <a:p>
            <a:r>
              <a:t>Title Text</a:t>
            </a:r>
          </a:p>
        </p:txBody>
      </p:sp>
      <p:sp>
        <p:nvSpPr>
          <p:cNvPr id="3" name="Body Level One…"/>
          <p:cNvSpPr txBox="1">
            <a:spLocks noGrp="1"/>
          </p:cNvSpPr>
          <p:nvPr>
            <p:ph type="body" idx="1"/>
          </p:nvPr>
        </p:nvSpPr>
        <p:spPr>
          <a:xfrm>
            <a:off x="4387453" y="3643312"/>
            <a:ext cx="15609094" cy="8840392"/>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4103" y="13073062"/>
            <a:ext cx="466269" cy="477671"/>
          </a:xfrm>
          <a:prstGeom prst="rect">
            <a:avLst/>
          </a:prstGeom>
          <a:ln w="12700">
            <a:miter lim="400000"/>
          </a:ln>
        </p:spPr>
        <p:txBody>
          <a:bodyPr wrap="none" lIns="71437" tIns="71437" rIns="71437" bIns="71437">
            <a:spAutoFit/>
          </a:bodyPr>
          <a:lstStyle>
            <a:lvl1pPr>
              <a:defRPr sz="2200" cap="none">
                <a:solidFill>
                  <a:srgbClr val="000000"/>
                </a:solidFill>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6" r:id="rId6"/>
    <p:sldLayoutId id="2147483657" r:id="rId7"/>
    <p:sldLayoutId id="2147483660" r:id="rId8"/>
  </p:sldLayoutIdLst>
  <p:transition spd="med"/>
  <p:txStyles>
    <p:titleStyle>
      <a:lvl1pPr marL="0" marR="0" indent="0" algn="l" defTabSz="821531"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mn-lt"/>
          <a:ea typeface="+mn-ea"/>
          <a:cs typeface="+mn-cs"/>
          <a:sym typeface="Arquitecta Bold"/>
        </a:defRPr>
      </a:lvl1pPr>
      <a:lvl2pPr marL="0" marR="0" indent="228600" algn="l" defTabSz="821531"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mn-lt"/>
          <a:ea typeface="+mn-ea"/>
          <a:cs typeface="+mn-cs"/>
          <a:sym typeface="Arquitecta Bold"/>
        </a:defRPr>
      </a:lvl2pPr>
      <a:lvl3pPr marL="0" marR="0" indent="457200" algn="l" defTabSz="821531"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mn-lt"/>
          <a:ea typeface="+mn-ea"/>
          <a:cs typeface="+mn-cs"/>
          <a:sym typeface="Arquitecta Bold"/>
        </a:defRPr>
      </a:lvl3pPr>
      <a:lvl4pPr marL="0" marR="0" indent="685800" algn="l" defTabSz="821531"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mn-lt"/>
          <a:ea typeface="+mn-ea"/>
          <a:cs typeface="+mn-cs"/>
          <a:sym typeface="Arquitecta Bold"/>
        </a:defRPr>
      </a:lvl4pPr>
      <a:lvl5pPr marL="0" marR="0" indent="914400" algn="l" defTabSz="821531"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mn-lt"/>
          <a:ea typeface="+mn-ea"/>
          <a:cs typeface="+mn-cs"/>
          <a:sym typeface="Arquitecta Bold"/>
        </a:defRPr>
      </a:lvl5pPr>
      <a:lvl6pPr marL="0" marR="0" indent="1143000" algn="l" defTabSz="821531"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mn-lt"/>
          <a:ea typeface="+mn-ea"/>
          <a:cs typeface="+mn-cs"/>
          <a:sym typeface="Arquitecta Bold"/>
        </a:defRPr>
      </a:lvl6pPr>
      <a:lvl7pPr marL="0" marR="0" indent="1371600" algn="l" defTabSz="821531"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mn-lt"/>
          <a:ea typeface="+mn-ea"/>
          <a:cs typeface="+mn-cs"/>
          <a:sym typeface="Arquitecta Bold"/>
        </a:defRPr>
      </a:lvl7pPr>
      <a:lvl8pPr marL="0" marR="0" indent="1600200" algn="l" defTabSz="821531"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mn-lt"/>
          <a:ea typeface="+mn-ea"/>
          <a:cs typeface="+mn-cs"/>
          <a:sym typeface="Arquitecta Bold"/>
        </a:defRPr>
      </a:lvl8pPr>
      <a:lvl9pPr marL="0" marR="0" indent="1828800" algn="l" defTabSz="821531"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mn-lt"/>
          <a:ea typeface="+mn-ea"/>
          <a:cs typeface="+mn-cs"/>
          <a:sym typeface="Arquitecta Bold"/>
        </a:defRPr>
      </a:lvl9pPr>
    </p:titleStyle>
    <p:bodyStyle>
      <a:lvl1pPr marL="5000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1pPr>
      <a:lvl2pPr marL="9445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2pPr>
      <a:lvl3pPr marL="13890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3pPr>
      <a:lvl4pPr marL="18335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4pPr>
      <a:lvl5pPr marL="22780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5pPr>
      <a:lvl6pPr marL="27225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6pPr>
      <a:lvl7pPr marL="31670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7pPr>
      <a:lvl8pPr marL="36115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8pPr>
      <a:lvl9pPr marL="40560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9pPr>
    </p:bodyStyle>
    <p:otherStyle>
      <a:lvl1pPr marL="0" marR="0" indent="0" algn="ctr" defTabSz="821531"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Helvetica Neue Light"/>
        </a:defRPr>
      </a:lvl1pPr>
      <a:lvl2pPr marL="0" marR="0" indent="228600" algn="ctr" defTabSz="821531"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Helvetica Neue Light"/>
        </a:defRPr>
      </a:lvl2pPr>
      <a:lvl3pPr marL="0" marR="0" indent="457200" algn="ctr" defTabSz="821531"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Helvetica Neue Light"/>
        </a:defRPr>
      </a:lvl3pPr>
      <a:lvl4pPr marL="0" marR="0" indent="685800" algn="ctr" defTabSz="821531"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Helvetica Neue Light"/>
        </a:defRPr>
      </a:lvl4pPr>
      <a:lvl5pPr marL="0" marR="0" indent="914400" algn="ctr" defTabSz="821531"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Helvetica Neue Light"/>
        </a:defRPr>
      </a:lvl5pPr>
      <a:lvl6pPr marL="0" marR="0" indent="1143000" algn="ctr" defTabSz="821531"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Helvetica Neue Light"/>
        </a:defRPr>
      </a:lvl6pPr>
      <a:lvl7pPr marL="0" marR="0" indent="1371600" algn="ctr" defTabSz="821531"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Helvetica Neue Light"/>
        </a:defRPr>
      </a:lvl7pPr>
      <a:lvl8pPr marL="0" marR="0" indent="1600200" algn="ctr" defTabSz="821531"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Helvetica Neue Light"/>
        </a:defRPr>
      </a:lvl8pPr>
      <a:lvl9pPr marL="0" marR="0" indent="1828800" algn="ctr" defTabSz="821531"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njt.jog.gov.hu/jogszabaly/2005-7-SP-5Y363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5" name="Rectangle 124">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ép 3">
            <a:extLst>
              <a:ext uri="{FF2B5EF4-FFF2-40B4-BE49-F238E27FC236}">
                <a16:creationId xmlns:a16="http://schemas.microsoft.com/office/drawing/2014/main" id="{5CCA76B9-78AE-EBFB-2F94-3988CAB5518F}"/>
              </a:ext>
            </a:extLst>
          </p:cNvPr>
          <p:cNvPicPr>
            <a:picLocks noChangeAspect="1"/>
          </p:cNvPicPr>
          <p:nvPr/>
        </p:nvPicPr>
        <p:blipFill>
          <a:blip r:embed="rId2"/>
          <a:srcRect l="6620" r="3602"/>
          <a:stretch>
            <a:fillRect/>
          </a:stretch>
        </p:blipFill>
        <p:spPr>
          <a:xfrm>
            <a:off x="20" y="-44"/>
            <a:ext cx="24383974" cy="13716044"/>
          </a:xfrm>
          <a:prstGeom prst="rect">
            <a:avLst/>
          </a:prstGeom>
        </p:spPr>
      </p:pic>
      <p:sp>
        <p:nvSpPr>
          <p:cNvPr id="127" name="Rectangle 126">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206754" y="2200632"/>
            <a:ext cx="13716006" cy="931469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Prezentáció címe…"/>
          <p:cNvSpPr txBox="1">
            <a:spLocks noGrp="1"/>
          </p:cNvSpPr>
          <p:nvPr>
            <p:ph type="subTitle" sz="quarter" idx="1"/>
          </p:nvPr>
        </p:nvSpPr>
        <p:spPr>
          <a:xfrm>
            <a:off x="1286932" y="9102074"/>
            <a:ext cx="13497356" cy="3156108"/>
          </a:xfrm>
          <a:prstGeom prst="rect">
            <a:avLst/>
          </a:prstGeom>
        </p:spPr>
        <p:txBody>
          <a:bodyPr lIns="0" tIns="0" rIns="0" bIns="0" anchor="b">
            <a:normAutofit/>
          </a:bodyPr>
          <a:lstStyle/>
          <a:p>
            <a:pPr>
              <a:lnSpc>
                <a:spcPct val="90000"/>
              </a:lnSpc>
              <a:spcAft>
                <a:spcPts val="600"/>
              </a:spcAft>
              <a:defRPr sz="10000">
                <a:latin typeface="+mn-lt"/>
                <a:ea typeface="+mn-ea"/>
                <a:cs typeface="+mn-cs"/>
                <a:sym typeface="Arquitecta Bold"/>
              </a:defRPr>
            </a:pPr>
            <a:br>
              <a:rPr lang="hu-HU" sz="4800" b="1" dirty="0">
                <a:latin typeface="Century Gothic" panose="020B0502020202020204" pitchFamily="34" charset="0"/>
                <a:ea typeface="+mn-ea"/>
                <a:cs typeface="Calibri" panose="020F0502020204030204" pitchFamily="34" charset="0"/>
              </a:rPr>
            </a:br>
            <a:r>
              <a:rPr lang="hu-HU" sz="4800" b="1" dirty="0">
                <a:effectLst>
                  <a:outerShdw blurRad="50800" dist="38100" dir="2700000" algn="tl" rotWithShape="0">
                    <a:prstClr val="black">
                      <a:alpha val="25000"/>
                    </a:prstClr>
                  </a:outerShdw>
                </a:effectLst>
                <a:latin typeface="Century Gothic" panose="020B0502020202020204" pitchFamily="34" charset="0"/>
                <a:ea typeface="+mn-ea"/>
                <a:cs typeface="Calibri" panose="020F0502020204030204" pitchFamily="34" charset="0"/>
              </a:rPr>
              <a:t>ALSÓÖRS, SZERDAHELYI DŰLŐ IV. és V. tömb</a:t>
            </a:r>
            <a:endParaRPr lang="hu-HU" sz="4800" b="1" dirty="0">
              <a:latin typeface="Century Gothic" panose="020B0502020202020204" pitchFamily="34" charset="0"/>
              <a:ea typeface="+mn-ea"/>
              <a:cs typeface="Calibri" panose="020F0502020204030204" pitchFamily="34" charset="0"/>
            </a:endParaRPr>
          </a:p>
          <a:p>
            <a:pPr marL="0" marR="0" lvl="0" indent="0" defTabSz="821531" rtl="0" eaLnBrk="1" fontAlgn="auto" latinLnBrk="0" hangingPunct="1">
              <a:lnSpc>
                <a:spcPct val="90000"/>
              </a:lnSpc>
              <a:spcBef>
                <a:spcPts val="0"/>
              </a:spcBef>
              <a:spcAft>
                <a:spcPts val="600"/>
              </a:spcAft>
              <a:buClrTx/>
              <a:buSzTx/>
              <a:buFontTx/>
              <a:buNone/>
              <a:tabLst/>
              <a:defRPr sz="10000">
                <a:latin typeface="+mn-lt"/>
                <a:ea typeface="+mn-ea"/>
                <a:cs typeface="+mn-cs"/>
                <a:sym typeface="Arquitecta Bold"/>
              </a:defRPr>
            </a:pPr>
            <a:r>
              <a:rPr kumimoji="0" lang="hu-HU" sz="4800" b="0" i="1" u="none" strike="noStrike" kern="0" cap="none" spc="0" normalizeH="0" baseline="0" noProof="0" dirty="0">
                <a:ln>
                  <a:noFill/>
                </a:ln>
                <a:effectLst/>
                <a:uLnTx/>
                <a:uFillTx/>
                <a:latin typeface="Century Gothic" panose="020B0502020202020204" pitchFamily="34" charset="0"/>
                <a:ea typeface="+mn-ea"/>
                <a:cs typeface="Calibri" panose="020F0502020204030204" pitchFamily="34" charset="0"/>
                <a:sym typeface="Arquitecta Bold"/>
              </a:rPr>
              <a:t>Tervezői fogadónap</a:t>
            </a:r>
            <a:endParaRPr lang="hu-HU" sz="4800" dirty="0">
              <a:latin typeface="Century Gothic" panose="020B0502020202020204" pitchFamily="34" charset="0"/>
              <a:cs typeface="Calibri" panose="020F0502020204030204" pitchFamily="34" charset="0"/>
            </a:endParaRPr>
          </a:p>
          <a:p>
            <a:pPr>
              <a:lnSpc>
                <a:spcPct val="90000"/>
              </a:lnSpc>
              <a:spcAft>
                <a:spcPts val="600"/>
              </a:spcAft>
              <a:defRPr sz="10000">
                <a:latin typeface="+mn-lt"/>
                <a:ea typeface="+mn-ea"/>
                <a:cs typeface="+mn-cs"/>
                <a:sym typeface="Arquitecta Bold"/>
              </a:defRPr>
            </a:pPr>
            <a:r>
              <a:rPr lang="hu-HU" sz="4800" dirty="0">
                <a:latin typeface="Century Gothic" panose="020B0502020202020204" pitchFamily="34" charset="0"/>
                <a:cs typeface="Calibri" panose="020F0502020204030204" pitchFamily="34" charset="0"/>
              </a:rPr>
              <a:t>2026. július</a:t>
            </a:r>
          </a:p>
        </p:txBody>
      </p:sp>
      <p:sp>
        <p:nvSpPr>
          <p:cNvPr id="129" name="Rectangle 128">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080374" y="4412368"/>
            <a:ext cx="13716006" cy="489124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ezentáció címe, a prezentáció alcíme">
            <a:extLst>
              <a:ext uri="{FF2B5EF4-FFF2-40B4-BE49-F238E27FC236}">
                <a16:creationId xmlns:a16="http://schemas.microsoft.com/office/drawing/2014/main" id="{AB6FD0D8-DA99-0251-B722-ED642DFB019A}"/>
              </a:ext>
            </a:extLst>
          </p:cNvPr>
          <p:cNvSpPr txBox="1"/>
          <p:nvPr/>
        </p:nvSpPr>
        <p:spPr>
          <a:xfrm>
            <a:off x="724000" y="3473624"/>
            <a:ext cx="23978664" cy="797034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a:bodyPr>
          <a:lstStyle>
            <a:lvl1pPr algn="l">
              <a:defRPr sz="3600" cap="none">
                <a:solidFill>
                  <a:srgbClr val="706359"/>
                </a:solidFill>
              </a:defRPr>
            </a:lvl1pPr>
          </a:lstStyle>
          <a:p>
            <a:pPr>
              <a:spcBef>
                <a:spcPts val="600"/>
              </a:spcBef>
              <a:spcAft>
                <a:spcPts val="1000"/>
              </a:spcAft>
            </a:pPr>
            <a:r>
              <a:rPr lang="hu-HU" sz="4000" b="1" dirty="0">
                <a:solidFill>
                  <a:schemeClr val="bg2">
                    <a:lumMod val="50000"/>
                  </a:schemeClr>
                </a:solidFill>
                <a:latin typeface="Century Gothic" panose="020B0502020202020204" pitchFamily="34" charset="0"/>
              </a:rPr>
              <a:t>Vonatkozó jogszabályok:</a:t>
            </a:r>
          </a:p>
          <a:p>
            <a:pPr marL="457200" indent="-457200">
              <a:spcBef>
                <a:spcPts val="600"/>
              </a:spcBef>
              <a:spcAft>
                <a:spcPts val="1000"/>
              </a:spcAft>
              <a:buFontTx/>
              <a:buChar char="-"/>
            </a:pPr>
            <a:endParaRPr lang="hu-HU" sz="3000" dirty="0">
              <a:solidFill>
                <a:schemeClr val="bg2">
                  <a:lumMod val="50000"/>
                </a:schemeClr>
              </a:solidFill>
              <a:latin typeface="Century Gothic" panose="020B0502020202020204" pitchFamily="34" charset="0"/>
            </a:endParaRP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2023. évi C. törvény </a:t>
            </a:r>
            <a:r>
              <a:rPr lang="hu-HU" sz="3000" b="1" dirty="0">
                <a:solidFill>
                  <a:schemeClr val="bg2">
                    <a:lumMod val="50000"/>
                  </a:schemeClr>
                </a:solidFill>
                <a:latin typeface="Century Gothic" panose="020B0502020202020204" pitchFamily="34" charset="0"/>
              </a:rPr>
              <a:t>(a magyar építészetről)</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2018. évi CXXXIX. Törvény </a:t>
            </a:r>
            <a:r>
              <a:rPr lang="hu-HU" sz="3000" b="1" dirty="0">
                <a:solidFill>
                  <a:schemeClr val="bg2">
                    <a:lumMod val="50000"/>
                  </a:schemeClr>
                </a:solidFill>
                <a:latin typeface="Century Gothic" panose="020B0502020202020204" pitchFamily="34" charset="0"/>
              </a:rPr>
              <a:t>(Magyarország és egyes kiemelt térségeinek területrendezési tervéről)</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287/2025. (VIII. 27.) Korm. Rendelet </a:t>
            </a:r>
            <a:r>
              <a:rPr lang="hu-HU" sz="3000" b="1" dirty="0">
                <a:solidFill>
                  <a:schemeClr val="bg2">
                    <a:lumMod val="50000"/>
                  </a:schemeClr>
                </a:solidFill>
                <a:latin typeface="Century Gothic" panose="020B0502020202020204" pitchFamily="34" charset="0"/>
              </a:rPr>
              <a:t>(a Balaton vízparti területeinek területfelhasználási követelményeiről - BATÉK)</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280/2024. (IX. 30.) Korm. Rendelet </a:t>
            </a:r>
            <a:r>
              <a:rPr lang="hu-HU" sz="3000" b="1" dirty="0">
                <a:solidFill>
                  <a:schemeClr val="bg2">
                    <a:lumMod val="50000"/>
                  </a:schemeClr>
                </a:solidFill>
                <a:latin typeface="Century Gothic" panose="020B0502020202020204" pitchFamily="34" charset="0"/>
              </a:rPr>
              <a:t>(a településrendezési és építési követelmények alapszabályzatáról - TÉKA)</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419/2021. (VII. 15.) Korm. Rendelet </a:t>
            </a:r>
            <a:r>
              <a:rPr lang="hu-HU" sz="3000" b="1" dirty="0">
                <a:solidFill>
                  <a:schemeClr val="bg2">
                    <a:lumMod val="50000"/>
                  </a:schemeClr>
                </a:solidFill>
                <a:latin typeface="Century Gothic" panose="020B0502020202020204" pitchFamily="34" charset="0"/>
              </a:rPr>
              <a:t>(a településtervek tartalmáról, elkészítésének és elfogadásának rendjéről, valamint egyes településrendezési sajátos jogintézményekről)</a:t>
            </a:r>
          </a:p>
          <a:p>
            <a:pPr>
              <a:spcBef>
                <a:spcPts val="600"/>
              </a:spcBef>
              <a:spcAft>
                <a:spcPts val="1000"/>
              </a:spcAft>
            </a:pPr>
            <a:endParaRPr lang="hu-HU" sz="3000" dirty="0">
              <a:solidFill>
                <a:schemeClr val="bg2">
                  <a:lumMod val="50000"/>
                </a:schemeClr>
              </a:solidFill>
              <a:latin typeface="Century Gothic" panose="020B0502020202020204" pitchFamily="34" charset="0"/>
            </a:endParaRP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Helyi rendelet:</a:t>
            </a:r>
          </a:p>
          <a:p>
            <a:pPr marL="457200" indent="-457200">
              <a:spcBef>
                <a:spcPts val="600"/>
              </a:spcBef>
              <a:spcAft>
                <a:spcPts val="1000"/>
              </a:spcAft>
              <a:buFontTx/>
              <a:buChar char="-"/>
            </a:pPr>
            <a:r>
              <a:rPr lang="hu-HU" sz="3000" b="1" dirty="0">
                <a:solidFill>
                  <a:schemeClr val="bg2">
                    <a:lumMod val="50000"/>
                  </a:schemeClr>
                </a:solidFill>
                <a:latin typeface="Century Gothic" panose="020B0502020202020204" pitchFamily="34" charset="0"/>
              </a:rPr>
              <a:t>Alsóörs Helyi Építési Szabályzata</a:t>
            </a:r>
            <a:r>
              <a:rPr lang="hu-HU" sz="3000" dirty="0">
                <a:solidFill>
                  <a:schemeClr val="bg2">
                    <a:lumMod val="50000"/>
                  </a:schemeClr>
                </a:solidFill>
                <a:latin typeface="Century Gothic" panose="020B0502020202020204" pitchFamily="34" charset="0"/>
              </a:rPr>
              <a:t> elérhető: </a:t>
            </a:r>
            <a:r>
              <a:rPr lang="hu-HU" sz="3000" dirty="0">
                <a:solidFill>
                  <a:schemeClr val="bg2">
                    <a:lumMod val="50000"/>
                  </a:schemeClr>
                </a:solidFill>
                <a:latin typeface="Century Gothic" panose="020B0502020202020204" pitchFamily="34" charset="0"/>
                <a:hlinkClick r:id="rId2"/>
              </a:rPr>
              <a:t>https://njt.jog.gov.hu/jogszabaly/2005-7-SP-5Y3636</a:t>
            </a:r>
            <a:endParaRPr lang="hu-HU" sz="3000" dirty="0">
              <a:solidFill>
                <a:schemeClr val="bg2">
                  <a:lumMod val="50000"/>
                </a:schemeClr>
              </a:solidFill>
              <a:latin typeface="Century Gothic" panose="020B0502020202020204" pitchFamily="34" charset="0"/>
            </a:endParaRPr>
          </a:p>
          <a:p>
            <a:pPr marL="457200" indent="-457200">
              <a:spcBef>
                <a:spcPts val="600"/>
              </a:spcBef>
              <a:spcAft>
                <a:spcPts val="1000"/>
              </a:spcAft>
              <a:buFontTx/>
              <a:buChar char="-"/>
            </a:pPr>
            <a:endParaRPr lang="hu-HU" sz="3000" dirty="0">
              <a:solidFill>
                <a:schemeClr val="bg2">
                  <a:lumMod val="50000"/>
                </a:schemeClr>
              </a:solidFill>
              <a:latin typeface="Century Gothic" panose="020B0502020202020204" pitchFamily="34" charset="0"/>
            </a:endParaRPr>
          </a:p>
          <a:p>
            <a:pPr marL="457200" indent="-457200">
              <a:spcBef>
                <a:spcPts val="600"/>
              </a:spcBef>
              <a:spcAft>
                <a:spcPts val="1000"/>
              </a:spcAft>
              <a:buFontTx/>
              <a:buChar char="-"/>
            </a:pPr>
            <a:endParaRPr lang="hu-HU" sz="3000" dirty="0">
              <a:solidFill>
                <a:schemeClr val="bg2">
                  <a:lumMod val="50000"/>
                </a:schemeClr>
              </a:solidFill>
              <a:latin typeface="Century Gothic" panose="020B0502020202020204" pitchFamily="34" charset="0"/>
            </a:endParaRPr>
          </a:p>
          <a:p>
            <a:pPr marL="457200" indent="-457200">
              <a:spcBef>
                <a:spcPts val="600"/>
              </a:spcBef>
              <a:spcAft>
                <a:spcPts val="1000"/>
              </a:spcAft>
              <a:buFontTx/>
              <a:buChar char="-"/>
            </a:pPr>
            <a:endParaRPr lang="hu-HU" sz="3000" dirty="0">
              <a:solidFill>
                <a:schemeClr val="bg2">
                  <a:lumMod val="50000"/>
                </a:schemeClr>
              </a:solidFill>
              <a:latin typeface="Century Gothic" panose="020B0502020202020204" pitchFamily="34" charset="0"/>
            </a:endParaRPr>
          </a:p>
        </p:txBody>
      </p:sp>
      <p:sp>
        <p:nvSpPr>
          <p:cNvPr id="10" name="Prezentáció címe, a prezentáció alcíme">
            <a:extLst>
              <a:ext uri="{FF2B5EF4-FFF2-40B4-BE49-F238E27FC236}">
                <a16:creationId xmlns:a16="http://schemas.microsoft.com/office/drawing/2014/main" id="{B9FD88BE-D452-D724-BBEA-06B34C5BE84C}"/>
              </a:ext>
            </a:extLst>
          </p:cNvPr>
          <p:cNvSpPr txBox="1"/>
          <p:nvPr/>
        </p:nvSpPr>
        <p:spPr>
          <a:xfrm>
            <a:off x="742728" y="1169368"/>
            <a:ext cx="12241360" cy="129614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lnSpcReduction="10000"/>
          </a:bodyPr>
          <a:lstStyle>
            <a:lvl1pPr algn="l">
              <a:defRPr sz="3600" cap="none">
                <a:solidFill>
                  <a:srgbClr val="706359"/>
                </a:solidFill>
              </a:defRPr>
            </a:lvl1pPr>
          </a:lstStyle>
          <a:p>
            <a:pPr>
              <a:spcBef>
                <a:spcPts val="600"/>
              </a:spcBef>
              <a:spcAft>
                <a:spcPts val="1000"/>
              </a:spcAft>
            </a:pPr>
            <a:r>
              <a:rPr lang="hu-HU" sz="4000" dirty="0">
                <a:solidFill>
                  <a:schemeClr val="bg2">
                    <a:lumMod val="50000"/>
                  </a:schemeClr>
                </a:solidFill>
                <a:latin typeface="Century Gothic" panose="020B0502020202020204" pitchFamily="34" charset="0"/>
              </a:rPr>
              <a:t>Kiegészítő dia:</a:t>
            </a:r>
          </a:p>
          <a:p>
            <a:pPr>
              <a:spcBef>
                <a:spcPts val="600"/>
              </a:spcBef>
              <a:spcAft>
                <a:spcPts val="1000"/>
              </a:spcAft>
            </a:pPr>
            <a:r>
              <a:rPr lang="hu-HU" sz="3000" dirty="0">
                <a:solidFill>
                  <a:schemeClr val="bg2">
                    <a:lumMod val="50000"/>
                  </a:schemeClr>
                </a:solidFill>
                <a:latin typeface="Century Gothic" panose="020B0502020202020204" pitchFamily="34" charset="0"/>
              </a:rPr>
              <a:t>tervezés során figyelembe veendő magasabb rendű jogszabályok</a:t>
            </a:r>
          </a:p>
          <a:p>
            <a:pPr marL="457200" indent="-457200">
              <a:spcBef>
                <a:spcPts val="600"/>
              </a:spcBef>
              <a:spcAft>
                <a:spcPts val="1000"/>
              </a:spcAft>
              <a:buFontTx/>
              <a:buChar char="-"/>
            </a:pPr>
            <a:endParaRPr lang="hu-HU" sz="3000" dirty="0">
              <a:solidFill>
                <a:schemeClr val="bg2">
                  <a:lumMod val="50000"/>
                </a:schemeClr>
              </a:solidFill>
              <a:latin typeface="Century Gothic" panose="020B0502020202020204" pitchFamily="34" charset="0"/>
            </a:endParaRPr>
          </a:p>
          <a:p>
            <a:pPr marL="457200" indent="-457200">
              <a:spcBef>
                <a:spcPts val="600"/>
              </a:spcBef>
              <a:spcAft>
                <a:spcPts val="1000"/>
              </a:spcAft>
              <a:buFontTx/>
              <a:buChar char="-"/>
            </a:pPr>
            <a:endParaRPr lang="hu-HU" sz="3000" dirty="0">
              <a:solidFill>
                <a:schemeClr val="bg2">
                  <a:lumMod val="50000"/>
                </a:schemeClr>
              </a:solidFill>
              <a:latin typeface="Century Gothic" panose="020B0502020202020204" pitchFamily="34" charset="0"/>
            </a:endParaRPr>
          </a:p>
        </p:txBody>
      </p:sp>
    </p:spTree>
    <p:extLst>
      <p:ext uri="{BB962C8B-B14F-4D97-AF65-F5344CB8AC3E}">
        <p14:creationId xmlns:p14="http://schemas.microsoft.com/office/powerpoint/2010/main" val="350990504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BCB49-A057-A90A-9717-1FAEB4E9A57D}"/>
            </a:ext>
          </a:extLst>
        </p:cNvPr>
        <p:cNvGrpSpPr/>
        <p:nvPr/>
      </p:nvGrpSpPr>
      <p:grpSpPr>
        <a:xfrm>
          <a:off x="0" y="0"/>
          <a:ext cx="0" cy="0"/>
          <a:chOff x="0" y="0"/>
          <a:chExt cx="0" cy="0"/>
        </a:xfrm>
      </p:grpSpPr>
      <p:pic>
        <p:nvPicPr>
          <p:cNvPr id="9" name="Kép 8">
            <a:extLst>
              <a:ext uri="{FF2B5EF4-FFF2-40B4-BE49-F238E27FC236}">
                <a16:creationId xmlns:a16="http://schemas.microsoft.com/office/drawing/2014/main" id="{6DFCF20F-FBD4-D4EF-7E29-463CEE3A0BCB}"/>
              </a:ext>
            </a:extLst>
          </p:cNvPr>
          <p:cNvPicPr>
            <a:picLocks noChangeAspect="1"/>
          </p:cNvPicPr>
          <p:nvPr/>
        </p:nvPicPr>
        <p:blipFill>
          <a:blip r:embed="rId2"/>
          <a:srcRect l="6265" r="6544"/>
          <a:stretch>
            <a:fillRect/>
          </a:stretch>
        </p:blipFill>
        <p:spPr>
          <a:xfrm>
            <a:off x="17152453" y="5693662"/>
            <a:ext cx="6992875" cy="7541482"/>
          </a:xfrm>
          <a:prstGeom prst="rect">
            <a:avLst/>
          </a:prstGeom>
        </p:spPr>
      </p:pic>
      <p:pic>
        <p:nvPicPr>
          <p:cNvPr id="8" name="Kép 7">
            <a:extLst>
              <a:ext uri="{FF2B5EF4-FFF2-40B4-BE49-F238E27FC236}">
                <a16:creationId xmlns:a16="http://schemas.microsoft.com/office/drawing/2014/main" id="{7909168A-F299-68CE-1F4D-40D39F147954}"/>
              </a:ext>
            </a:extLst>
          </p:cNvPr>
          <p:cNvPicPr>
            <a:picLocks noChangeAspect="1"/>
          </p:cNvPicPr>
          <p:nvPr/>
        </p:nvPicPr>
        <p:blipFill>
          <a:blip r:embed="rId3"/>
          <a:stretch>
            <a:fillRect/>
          </a:stretch>
        </p:blipFill>
        <p:spPr>
          <a:xfrm>
            <a:off x="8223391" y="5604731"/>
            <a:ext cx="8626434" cy="7541482"/>
          </a:xfrm>
          <a:prstGeom prst="rect">
            <a:avLst/>
          </a:prstGeom>
        </p:spPr>
      </p:pic>
      <p:sp>
        <p:nvSpPr>
          <p:cNvPr id="6" name="Line">
            <a:extLst>
              <a:ext uri="{FF2B5EF4-FFF2-40B4-BE49-F238E27FC236}">
                <a16:creationId xmlns:a16="http://schemas.microsoft.com/office/drawing/2014/main" id="{CA919887-3393-73E1-FC61-F49034340959}"/>
              </a:ext>
            </a:extLst>
          </p:cNvPr>
          <p:cNvSpPr/>
          <p:nvPr/>
        </p:nvSpPr>
        <p:spPr>
          <a:xfrm flipV="1">
            <a:off x="2316289" y="477635"/>
            <a:ext cx="0" cy="1123780"/>
          </a:xfrm>
          <a:prstGeom prst="line">
            <a:avLst/>
          </a:prstGeom>
          <a:ln w="12700">
            <a:solidFill>
              <a:srgbClr val="706359"/>
            </a:solidFill>
            <a:miter lim="400000"/>
          </a:ln>
        </p:spPr>
        <p:txBody>
          <a:bodyPr lIns="71437" tIns="71437" rIns="71437" bIns="71437" anchor="ctr"/>
          <a:lstStyle/>
          <a:p>
            <a:pPr>
              <a:defRPr sz="3000" cap="none">
                <a:latin typeface="Helvetica Neue Medium"/>
                <a:ea typeface="Helvetica Neue Medium"/>
                <a:cs typeface="Helvetica Neue Medium"/>
                <a:sym typeface="Helvetica Neue Medium"/>
              </a:defRPr>
            </a:pPr>
            <a:endParaRPr/>
          </a:p>
        </p:txBody>
      </p:sp>
      <p:sp>
        <p:nvSpPr>
          <p:cNvPr id="7" name="Prezentáció címe, a prezentáció alcíme">
            <a:extLst>
              <a:ext uri="{FF2B5EF4-FFF2-40B4-BE49-F238E27FC236}">
                <a16:creationId xmlns:a16="http://schemas.microsoft.com/office/drawing/2014/main" id="{C6F07475-AB3E-4814-DFF3-14186B411ED3}"/>
              </a:ext>
            </a:extLst>
          </p:cNvPr>
          <p:cNvSpPr txBox="1"/>
          <p:nvPr/>
        </p:nvSpPr>
        <p:spPr>
          <a:xfrm>
            <a:off x="2692619" y="809328"/>
            <a:ext cx="13201810" cy="60271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77500" lnSpcReduction="20000"/>
          </a:bodyPr>
          <a:lstStyle>
            <a:lvl1pPr algn="l">
              <a:defRPr sz="3600" cap="none">
                <a:solidFill>
                  <a:srgbClr val="706359"/>
                </a:solidFill>
              </a:defRPr>
            </a:lvl1pPr>
          </a:lstStyle>
          <a:p>
            <a:r>
              <a:rPr lang="hu-HU" cap="small" dirty="0">
                <a:latin typeface="Century Gothic" panose="020B0502020202020204" pitchFamily="34" charset="0"/>
              </a:rPr>
              <a:t>ALSÓÖRS</a:t>
            </a:r>
            <a:r>
              <a:rPr lang="hu-HU" dirty="0">
                <a:latin typeface="Century Gothic" panose="020B0502020202020204" pitchFamily="34" charset="0"/>
              </a:rPr>
              <a:t> </a:t>
            </a:r>
          </a:p>
          <a:p>
            <a:r>
              <a:rPr lang="hu-HU" sz="2600" dirty="0">
                <a:latin typeface="Century Gothic" panose="020B0502020202020204" pitchFamily="34" charset="0"/>
              </a:rPr>
              <a:t>Szerdahelyi-dűlő</a:t>
            </a:r>
          </a:p>
        </p:txBody>
      </p:sp>
      <p:pic>
        <p:nvPicPr>
          <p:cNvPr id="4" name="Kép 3" descr="A képen Grafika, Grafikus tervezés, képernyőkép, tervezés látható&#10;&#10;Előfordulhat, hogy a mesterséges intelligencia által létrehozott tartalom helytelen.">
            <a:extLst>
              <a:ext uri="{FF2B5EF4-FFF2-40B4-BE49-F238E27FC236}">
                <a16:creationId xmlns:a16="http://schemas.microsoft.com/office/drawing/2014/main" id="{E870C81E-4835-FDFB-CD62-18D1D97EFC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198" y="477636"/>
            <a:ext cx="1772962" cy="1123780"/>
          </a:xfrm>
          <a:prstGeom prst="rect">
            <a:avLst/>
          </a:prstGeom>
        </p:spPr>
      </p:pic>
      <p:sp>
        <p:nvSpPr>
          <p:cNvPr id="5" name="Prezentáció címe, a prezentáció alcíme">
            <a:extLst>
              <a:ext uri="{FF2B5EF4-FFF2-40B4-BE49-F238E27FC236}">
                <a16:creationId xmlns:a16="http://schemas.microsoft.com/office/drawing/2014/main" id="{6A401901-CF84-F71A-EA0A-4920A34B3BE4}"/>
              </a:ext>
            </a:extLst>
          </p:cNvPr>
          <p:cNvSpPr txBox="1"/>
          <p:nvPr/>
        </p:nvSpPr>
        <p:spPr>
          <a:xfrm>
            <a:off x="412198" y="1633157"/>
            <a:ext cx="1904090" cy="25629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defRPr sz="3600" cap="none">
                <a:solidFill>
                  <a:srgbClr val="706359"/>
                </a:solidFill>
              </a:defRPr>
            </a:lvl1pPr>
          </a:lstStyle>
          <a:p>
            <a:r>
              <a:rPr lang="hu-HU" sz="1100" b="1" cap="small" dirty="0">
                <a:latin typeface="Century Gothic" panose="020B0502020202020204" pitchFamily="34" charset="0"/>
              </a:rPr>
              <a:t>VÁROS-TEAMPANNON KFT.</a:t>
            </a:r>
            <a:endParaRPr lang="hu-HU" sz="1100" b="1" dirty="0">
              <a:latin typeface="Century Gothic" panose="020B0502020202020204" pitchFamily="34" charset="0"/>
            </a:endParaRPr>
          </a:p>
        </p:txBody>
      </p:sp>
      <p:sp>
        <p:nvSpPr>
          <p:cNvPr id="3" name="Prezentáció címe, a prezentáció alcíme">
            <a:extLst>
              <a:ext uri="{FF2B5EF4-FFF2-40B4-BE49-F238E27FC236}">
                <a16:creationId xmlns:a16="http://schemas.microsoft.com/office/drawing/2014/main" id="{9F2E69E9-4040-0D8C-D9B4-A5D3003C6C9D}"/>
              </a:ext>
            </a:extLst>
          </p:cNvPr>
          <p:cNvSpPr txBox="1"/>
          <p:nvPr/>
        </p:nvSpPr>
        <p:spPr>
          <a:xfrm>
            <a:off x="385195" y="2237572"/>
            <a:ext cx="7485222" cy="133815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defRPr sz="3600" cap="none">
                <a:solidFill>
                  <a:srgbClr val="706359"/>
                </a:solidFill>
              </a:defRPr>
            </a:lvl1pPr>
          </a:lstStyle>
          <a:p>
            <a:r>
              <a:rPr lang="hu-HU" sz="5000" b="1" dirty="0">
                <a:solidFill>
                  <a:schemeClr val="bg2">
                    <a:lumMod val="50000"/>
                  </a:schemeClr>
                </a:solidFill>
                <a:latin typeface="Century Gothic" panose="020B0502020202020204" pitchFamily="34" charset="0"/>
              </a:rPr>
              <a:t>Elhelyezkedés</a:t>
            </a:r>
            <a:endParaRPr sz="5000" b="1" dirty="0">
              <a:solidFill>
                <a:schemeClr val="bg2">
                  <a:lumMod val="50000"/>
                </a:schemeClr>
              </a:solidFill>
              <a:latin typeface="Century Gothic" panose="020B0502020202020204" pitchFamily="34" charset="0"/>
            </a:endParaRPr>
          </a:p>
        </p:txBody>
      </p:sp>
      <p:sp>
        <p:nvSpPr>
          <p:cNvPr id="10" name="Prezentáció címe, a prezentáció alcíme">
            <a:extLst>
              <a:ext uri="{FF2B5EF4-FFF2-40B4-BE49-F238E27FC236}">
                <a16:creationId xmlns:a16="http://schemas.microsoft.com/office/drawing/2014/main" id="{EACFDAEF-6AF9-342D-F6FD-C3B140FECF83}"/>
              </a:ext>
            </a:extLst>
          </p:cNvPr>
          <p:cNvSpPr txBox="1"/>
          <p:nvPr/>
        </p:nvSpPr>
        <p:spPr>
          <a:xfrm>
            <a:off x="10802722" y="569787"/>
            <a:ext cx="12699463" cy="797034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defRPr sz="3600" cap="none">
                <a:solidFill>
                  <a:srgbClr val="706359"/>
                </a:solidFill>
              </a:defRPr>
            </a:lvl1pPr>
          </a:lstStyle>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Belterület délnyugati részén,</a:t>
            </a:r>
            <a:r>
              <a:rPr lang="hu-HU" sz="3000" b="1" dirty="0">
                <a:solidFill>
                  <a:schemeClr val="bg2">
                    <a:lumMod val="50000"/>
                  </a:schemeClr>
                </a:solidFill>
                <a:latin typeface="Century Gothic" panose="020B0502020202020204" pitchFamily="34" charset="0"/>
              </a:rPr>
              <a:t> </a:t>
            </a:r>
            <a:r>
              <a:rPr lang="hu-HU" sz="3000" dirty="0">
                <a:solidFill>
                  <a:schemeClr val="bg2">
                    <a:lumMod val="50000"/>
                  </a:schemeClr>
                </a:solidFill>
                <a:latin typeface="Century Gothic" panose="020B0502020202020204" pitchFamily="34" charset="0"/>
              </a:rPr>
              <a:t>Vasút és a vízpart között, nyugaton Paloznak, keleten a Halász u. határolja</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2 részre osztható: </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Keleti oldal, I., II., VII. tömb, </a:t>
            </a:r>
            <a:r>
              <a:rPr lang="hu-HU" sz="3000" dirty="0" err="1">
                <a:solidFill>
                  <a:schemeClr val="bg2">
                    <a:lumMod val="50000"/>
                  </a:schemeClr>
                </a:solidFill>
                <a:latin typeface="Century Gothic" panose="020B0502020202020204" pitchFamily="34" charset="0"/>
              </a:rPr>
              <a:t>Pelso</a:t>
            </a:r>
            <a:r>
              <a:rPr lang="hu-HU" sz="3000" dirty="0">
                <a:solidFill>
                  <a:schemeClr val="bg2">
                    <a:lumMod val="50000"/>
                  </a:schemeClr>
                </a:solidFill>
                <a:latin typeface="Century Gothic" panose="020B0502020202020204" pitchFamily="34" charset="0"/>
              </a:rPr>
              <a:t> Camping, lakópark, Y </a:t>
            </a:r>
            <a:r>
              <a:rPr lang="hu-HU" sz="3000" dirty="0" err="1">
                <a:solidFill>
                  <a:schemeClr val="bg2">
                    <a:lumMod val="50000"/>
                  </a:schemeClr>
                </a:solidFill>
                <a:latin typeface="Century Gothic" panose="020B0502020202020204" pitchFamily="34" charset="0"/>
              </a:rPr>
              <a:t>Yacht</a:t>
            </a:r>
            <a:r>
              <a:rPr lang="hu-HU" sz="3000" dirty="0">
                <a:solidFill>
                  <a:schemeClr val="bg2">
                    <a:lumMod val="50000"/>
                  </a:schemeClr>
                </a:solidFill>
                <a:latin typeface="Century Gothic" panose="020B0502020202020204" pitchFamily="34" charset="0"/>
              </a:rPr>
              <a:t> Club</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Nyugati oldal: IV., V. tömb, beépítetlen terület, sok tulajdonossal</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Nagy részben magántulajdonban van, néhány út és telek önkormányzati tulajdonú, illetve a 995/7 telek is.</a:t>
            </a:r>
          </a:p>
          <a:p>
            <a:pPr marL="457200" indent="-457200">
              <a:spcBef>
                <a:spcPts val="600"/>
              </a:spcBef>
              <a:spcAft>
                <a:spcPts val="1000"/>
              </a:spcAft>
              <a:buFontTx/>
              <a:buChar char="-"/>
            </a:pPr>
            <a:endParaRPr lang="hu-HU" sz="3000" dirty="0">
              <a:solidFill>
                <a:schemeClr val="bg2">
                  <a:lumMod val="50000"/>
                </a:schemeClr>
              </a:solidFill>
              <a:latin typeface="Century Gothic" panose="020B0502020202020204" pitchFamily="34" charset="0"/>
            </a:endParaRPr>
          </a:p>
        </p:txBody>
      </p:sp>
      <p:pic>
        <p:nvPicPr>
          <p:cNvPr id="15" name="Kép 14">
            <a:extLst>
              <a:ext uri="{FF2B5EF4-FFF2-40B4-BE49-F238E27FC236}">
                <a16:creationId xmlns:a16="http://schemas.microsoft.com/office/drawing/2014/main" id="{668A0C08-2116-3925-F940-C4CBC08C0F20}"/>
              </a:ext>
            </a:extLst>
          </p:cNvPr>
          <p:cNvPicPr>
            <a:picLocks noChangeAspect="1"/>
          </p:cNvPicPr>
          <p:nvPr/>
        </p:nvPicPr>
        <p:blipFill>
          <a:blip r:embed="rId5"/>
          <a:srcRect l="4094" r="7074"/>
          <a:stretch>
            <a:fillRect/>
          </a:stretch>
        </p:blipFill>
        <p:spPr>
          <a:xfrm>
            <a:off x="440799" y="5578418"/>
            <a:ext cx="7704857" cy="7649643"/>
          </a:xfrm>
          <a:prstGeom prst="rect">
            <a:avLst/>
          </a:prstGeom>
        </p:spPr>
      </p:pic>
      <p:sp>
        <p:nvSpPr>
          <p:cNvPr id="16" name="Ellipszis 15">
            <a:extLst>
              <a:ext uri="{FF2B5EF4-FFF2-40B4-BE49-F238E27FC236}">
                <a16:creationId xmlns:a16="http://schemas.microsoft.com/office/drawing/2014/main" id="{5D0E2BB6-A38B-B9E5-CFDB-FD21F57B3A7E}"/>
              </a:ext>
            </a:extLst>
          </p:cNvPr>
          <p:cNvSpPr/>
          <p:nvPr/>
        </p:nvSpPr>
        <p:spPr>
          <a:xfrm rot="19623381">
            <a:off x="1192584" y="11351915"/>
            <a:ext cx="2247405" cy="1368152"/>
          </a:xfrm>
          <a:prstGeom prst="ellipse">
            <a:avLst/>
          </a:prstGeom>
          <a:noFill/>
          <a:ln w="57150" cap="flat">
            <a:solidFill>
              <a:srgbClr val="C00000"/>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hu-HU"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Szabadkézi sokszög: alakzat 16">
            <a:extLst>
              <a:ext uri="{FF2B5EF4-FFF2-40B4-BE49-F238E27FC236}">
                <a16:creationId xmlns:a16="http://schemas.microsoft.com/office/drawing/2014/main" id="{DE75E32A-DFFC-0172-9CC1-E38BD1B86E0D}"/>
              </a:ext>
            </a:extLst>
          </p:cNvPr>
          <p:cNvSpPr/>
          <p:nvPr/>
        </p:nvSpPr>
        <p:spPr>
          <a:xfrm>
            <a:off x="11460487" y="6583426"/>
            <a:ext cx="3526251" cy="4595054"/>
          </a:xfrm>
          <a:custGeom>
            <a:avLst/>
            <a:gdLst>
              <a:gd name="csX0" fmla="*/ 4410635 w 4446494"/>
              <a:gd name="csY0" fmla="*/ 2599764 h 6185647"/>
              <a:gd name="csX1" fmla="*/ 3101788 w 4446494"/>
              <a:gd name="csY1" fmla="*/ 0 h 6185647"/>
              <a:gd name="csX2" fmla="*/ 2796988 w 4446494"/>
              <a:gd name="csY2" fmla="*/ 717176 h 6185647"/>
              <a:gd name="csX3" fmla="*/ 2277035 w 4446494"/>
              <a:gd name="csY3" fmla="*/ 1219200 h 6185647"/>
              <a:gd name="csX4" fmla="*/ 1255059 w 4446494"/>
              <a:gd name="csY4" fmla="*/ 1452282 h 6185647"/>
              <a:gd name="csX5" fmla="*/ 0 w 4446494"/>
              <a:gd name="csY5" fmla="*/ 2259105 h 6185647"/>
              <a:gd name="csX6" fmla="*/ 2259106 w 4446494"/>
              <a:gd name="csY6" fmla="*/ 5360894 h 6185647"/>
              <a:gd name="csX7" fmla="*/ 3514164 w 4446494"/>
              <a:gd name="csY7" fmla="*/ 6185647 h 6185647"/>
              <a:gd name="csX8" fmla="*/ 4016188 w 4446494"/>
              <a:gd name="csY8" fmla="*/ 3890682 h 6185647"/>
              <a:gd name="csX9" fmla="*/ 4303059 w 4446494"/>
              <a:gd name="csY9" fmla="*/ 3352800 h 6185647"/>
              <a:gd name="csX10" fmla="*/ 4446494 w 4446494"/>
              <a:gd name="csY10" fmla="*/ 2707341 h 6185647"/>
              <a:gd name="csX11" fmla="*/ 4410635 w 4446494"/>
              <a:gd name="csY11" fmla="*/ 2599764 h 61856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4446494" h="6185647">
                <a:moveTo>
                  <a:pt x="4410635" y="2599764"/>
                </a:moveTo>
                <a:lnTo>
                  <a:pt x="3101788" y="0"/>
                </a:lnTo>
                <a:lnTo>
                  <a:pt x="2796988" y="717176"/>
                </a:lnTo>
                <a:lnTo>
                  <a:pt x="2277035" y="1219200"/>
                </a:lnTo>
                <a:lnTo>
                  <a:pt x="1255059" y="1452282"/>
                </a:lnTo>
                <a:lnTo>
                  <a:pt x="0" y="2259105"/>
                </a:lnTo>
                <a:lnTo>
                  <a:pt x="2259106" y="5360894"/>
                </a:lnTo>
                <a:lnTo>
                  <a:pt x="3514164" y="6185647"/>
                </a:lnTo>
                <a:lnTo>
                  <a:pt x="4016188" y="3890682"/>
                </a:lnTo>
                <a:lnTo>
                  <a:pt x="4303059" y="3352800"/>
                </a:lnTo>
                <a:lnTo>
                  <a:pt x="4446494" y="2707341"/>
                </a:lnTo>
                <a:lnTo>
                  <a:pt x="4410635" y="2599764"/>
                </a:lnTo>
                <a:close/>
              </a:path>
            </a:pathLst>
          </a:custGeom>
          <a:noFill/>
          <a:ln w="76200" cap="flat">
            <a:solidFill>
              <a:srgbClr val="C00000"/>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hu-HU"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21" name="Kép 20">
            <a:extLst>
              <a:ext uri="{FF2B5EF4-FFF2-40B4-BE49-F238E27FC236}">
                <a16:creationId xmlns:a16="http://schemas.microsoft.com/office/drawing/2014/main" id="{6366D104-3D18-8231-CCD4-D966E176B1C5}"/>
              </a:ext>
            </a:extLst>
          </p:cNvPr>
          <p:cNvPicPr>
            <a:picLocks noChangeAspect="1"/>
          </p:cNvPicPr>
          <p:nvPr/>
        </p:nvPicPr>
        <p:blipFill>
          <a:blip r:embed="rId6">
            <a:extLst>
              <a:ext uri="{28A0092B-C50C-407E-A947-70E740481C1C}">
                <a14:useLocalDpi xmlns:a14="http://schemas.microsoft.com/office/drawing/2010/main" val="0"/>
              </a:ext>
            </a:extLst>
          </a:blip>
          <a:srcRect l="71910" t="83248" r="1504" b="12596"/>
          <a:stretch>
            <a:fillRect/>
          </a:stretch>
        </p:blipFill>
        <p:spPr>
          <a:xfrm>
            <a:off x="17152453" y="5691282"/>
            <a:ext cx="3649357" cy="806678"/>
          </a:xfrm>
          <a:prstGeom prst="rect">
            <a:avLst/>
          </a:prstGeom>
        </p:spPr>
      </p:pic>
      <p:sp>
        <p:nvSpPr>
          <p:cNvPr id="11" name="Szabadkézi sokszög: alakzat 10">
            <a:extLst>
              <a:ext uri="{FF2B5EF4-FFF2-40B4-BE49-F238E27FC236}">
                <a16:creationId xmlns:a16="http://schemas.microsoft.com/office/drawing/2014/main" id="{E5DAA6FE-C8CA-C79A-AF19-8DA1FB5ADDB7}"/>
              </a:ext>
            </a:extLst>
          </p:cNvPr>
          <p:cNvSpPr/>
          <p:nvPr/>
        </p:nvSpPr>
        <p:spPr>
          <a:xfrm>
            <a:off x="9180576" y="8394192"/>
            <a:ext cx="5193792" cy="4608576"/>
          </a:xfrm>
          <a:custGeom>
            <a:avLst/>
            <a:gdLst>
              <a:gd name="csX0" fmla="*/ 2212848 w 5193792"/>
              <a:gd name="csY0" fmla="*/ 0 h 4608576"/>
              <a:gd name="csX1" fmla="*/ 0 w 5193792"/>
              <a:gd name="csY1" fmla="*/ 1517904 h 4608576"/>
              <a:gd name="csX2" fmla="*/ 365760 w 5193792"/>
              <a:gd name="csY2" fmla="*/ 2706624 h 4608576"/>
              <a:gd name="csX3" fmla="*/ 804672 w 5193792"/>
              <a:gd name="csY3" fmla="*/ 3090672 h 4608576"/>
              <a:gd name="csX4" fmla="*/ 493776 w 5193792"/>
              <a:gd name="csY4" fmla="*/ 4224528 h 4608576"/>
              <a:gd name="csX5" fmla="*/ 3511296 w 5193792"/>
              <a:gd name="csY5" fmla="*/ 4608576 h 4608576"/>
              <a:gd name="csX6" fmla="*/ 4242816 w 5193792"/>
              <a:gd name="csY6" fmla="*/ 4462272 h 4608576"/>
              <a:gd name="csX7" fmla="*/ 5193792 w 5193792"/>
              <a:gd name="csY7" fmla="*/ 2999232 h 4608576"/>
              <a:gd name="csX8" fmla="*/ 3986784 w 5193792"/>
              <a:gd name="csY8" fmla="*/ 2267712 h 4608576"/>
              <a:gd name="csX9" fmla="*/ 2212848 w 5193792"/>
              <a:gd name="csY9" fmla="*/ 0 h 46085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193792" h="4608576">
                <a:moveTo>
                  <a:pt x="2212848" y="0"/>
                </a:moveTo>
                <a:lnTo>
                  <a:pt x="0" y="1517904"/>
                </a:lnTo>
                <a:lnTo>
                  <a:pt x="365760" y="2706624"/>
                </a:lnTo>
                <a:lnTo>
                  <a:pt x="804672" y="3090672"/>
                </a:lnTo>
                <a:lnTo>
                  <a:pt x="493776" y="4224528"/>
                </a:lnTo>
                <a:lnTo>
                  <a:pt x="3511296" y="4608576"/>
                </a:lnTo>
                <a:lnTo>
                  <a:pt x="4242816" y="4462272"/>
                </a:lnTo>
                <a:lnTo>
                  <a:pt x="5193792" y="2999232"/>
                </a:lnTo>
                <a:lnTo>
                  <a:pt x="3986784" y="2267712"/>
                </a:lnTo>
                <a:lnTo>
                  <a:pt x="2212848" y="0"/>
                </a:lnTo>
                <a:close/>
              </a:path>
            </a:pathLst>
          </a:custGeom>
          <a:noFill/>
          <a:ln w="76200" cap="flat">
            <a:solidFill>
              <a:schemeClr val="accent1">
                <a:lumMod val="40000"/>
                <a:lumOff val="60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hu-HU"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12" name="Kép 11">
            <a:extLst>
              <a:ext uri="{FF2B5EF4-FFF2-40B4-BE49-F238E27FC236}">
                <a16:creationId xmlns:a16="http://schemas.microsoft.com/office/drawing/2014/main" id="{88F8F08F-CBC2-1EAC-9FC0-EEF8DC837535}"/>
              </a:ext>
            </a:extLst>
          </p:cNvPr>
          <p:cNvPicPr>
            <a:picLocks noChangeAspect="1"/>
          </p:cNvPicPr>
          <p:nvPr/>
        </p:nvPicPr>
        <p:blipFill>
          <a:blip r:embed="rId6">
            <a:extLst>
              <a:ext uri="{28A0092B-C50C-407E-A947-70E740481C1C}">
                <a14:useLocalDpi xmlns:a14="http://schemas.microsoft.com/office/drawing/2010/main" val="0"/>
              </a:ext>
            </a:extLst>
          </a:blip>
          <a:srcRect l="71910" t="89186" r="1504" b="8588"/>
          <a:stretch>
            <a:fillRect/>
          </a:stretch>
        </p:blipFill>
        <p:spPr>
          <a:xfrm>
            <a:off x="17152452" y="6452592"/>
            <a:ext cx="3649357" cy="432048"/>
          </a:xfrm>
          <a:prstGeom prst="rect">
            <a:avLst/>
          </a:prstGeom>
        </p:spPr>
      </p:pic>
    </p:spTree>
    <p:extLst>
      <p:ext uri="{BB962C8B-B14F-4D97-AF65-F5344CB8AC3E}">
        <p14:creationId xmlns:p14="http://schemas.microsoft.com/office/powerpoint/2010/main" val="227368912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4F507-93FB-50AD-45D6-718F939DBA40}"/>
            </a:ext>
          </a:extLst>
        </p:cNvPr>
        <p:cNvGrpSpPr/>
        <p:nvPr/>
      </p:nvGrpSpPr>
      <p:grpSpPr>
        <a:xfrm>
          <a:off x="0" y="0"/>
          <a:ext cx="0" cy="0"/>
          <a:chOff x="0" y="0"/>
          <a:chExt cx="0" cy="0"/>
        </a:xfrm>
      </p:grpSpPr>
      <p:sp>
        <p:nvSpPr>
          <p:cNvPr id="6" name="Line">
            <a:extLst>
              <a:ext uri="{FF2B5EF4-FFF2-40B4-BE49-F238E27FC236}">
                <a16:creationId xmlns:a16="http://schemas.microsoft.com/office/drawing/2014/main" id="{170B0EB7-28B0-90F6-3C38-901F53645412}"/>
              </a:ext>
            </a:extLst>
          </p:cNvPr>
          <p:cNvSpPr/>
          <p:nvPr/>
        </p:nvSpPr>
        <p:spPr>
          <a:xfrm flipV="1">
            <a:off x="2316289" y="477635"/>
            <a:ext cx="0" cy="1123780"/>
          </a:xfrm>
          <a:prstGeom prst="line">
            <a:avLst/>
          </a:prstGeom>
          <a:ln w="12700">
            <a:solidFill>
              <a:srgbClr val="706359"/>
            </a:solidFill>
            <a:miter lim="400000"/>
          </a:ln>
        </p:spPr>
        <p:txBody>
          <a:bodyPr lIns="71437" tIns="71437" rIns="71437" bIns="71437" anchor="ctr"/>
          <a:lstStyle/>
          <a:p>
            <a:pPr>
              <a:defRPr sz="3000" cap="none">
                <a:latin typeface="Helvetica Neue Medium"/>
                <a:ea typeface="Helvetica Neue Medium"/>
                <a:cs typeface="Helvetica Neue Medium"/>
                <a:sym typeface="Helvetica Neue Medium"/>
              </a:defRPr>
            </a:pPr>
            <a:endParaRPr/>
          </a:p>
        </p:txBody>
      </p:sp>
      <p:sp>
        <p:nvSpPr>
          <p:cNvPr id="7" name="Prezentáció címe, a prezentáció alcíme">
            <a:extLst>
              <a:ext uri="{FF2B5EF4-FFF2-40B4-BE49-F238E27FC236}">
                <a16:creationId xmlns:a16="http://schemas.microsoft.com/office/drawing/2014/main" id="{ADD0853F-B5AD-EE4D-3214-2587A7DC4FC1}"/>
              </a:ext>
            </a:extLst>
          </p:cNvPr>
          <p:cNvSpPr txBox="1"/>
          <p:nvPr/>
        </p:nvSpPr>
        <p:spPr>
          <a:xfrm>
            <a:off x="2692619" y="809328"/>
            <a:ext cx="13201810" cy="60271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77500" lnSpcReduction="20000"/>
          </a:bodyPr>
          <a:lstStyle>
            <a:lvl1pPr algn="l">
              <a:defRPr sz="3600" cap="none">
                <a:solidFill>
                  <a:srgbClr val="706359"/>
                </a:solidFill>
              </a:defRPr>
            </a:lvl1pPr>
          </a:lstStyle>
          <a:p>
            <a:r>
              <a:rPr lang="hu-HU" cap="small" dirty="0">
                <a:latin typeface="Century Gothic" panose="020B0502020202020204" pitchFamily="34" charset="0"/>
              </a:rPr>
              <a:t>ALSÓÖRS</a:t>
            </a:r>
            <a:r>
              <a:rPr lang="hu-HU" dirty="0">
                <a:latin typeface="Century Gothic" panose="020B0502020202020204" pitchFamily="34" charset="0"/>
              </a:rPr>
              <a:t> </a:t>
            </a:r>
          </a:p>
          <a:p>
            <a:r>
              <a:rPr lang="hu-HU" sz="2600" dirty="0">
                <a:latin typeface="Century Gothic" panose="020B0502020202020204" pitchFamily="34" charset="0"/>
              </a:rPr>
              <a:t>Szerdahelyi-dűlő</a:t>
            </a:r>
          </a:p>
        </p:txBody>
      </p:sp>
      <p:pic>
        <p:nvPicPr>
          <p:cNvPr id="4" name="Kép 3" descr="A képen Grafika, Grafikus tervezés, képernyőkép, tervezés látható&#10;&#10;Előfordulhat, hogy a mesterséges intelligencia által létrehozott tartalom helytelen.">
            <a:extLst>
              <a:ext uri="{FF2B5EF4-FFF2-40B4-BE49-F238E27FC236}">
                <a16:creationId xmlns:a16="http://schemas.microsoft.com/office/drawing/2014/main" id="{05A6BD06-EDC3-6B1C-05D4-5D600A7926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2198" y="477636"/>
            <a:ext cx="1772962" cy="1123780"/>
          </a:xfrm>
          <a:prstGeom prst="rect">
            <a:avLst/>
          </a:prstGeom>
        </p:spPr>
      </p:pic>
      <p:sp>
        <p:nvSpPr>
          <p:cNvPr id="5" name="Prezentáció címe, a prezentáció alcíme">
            <a:extLst>
              <a:ext uri="{FF2B5EF4-FFF2-40B4-BE49-F238E27FC236}">
                <a16:creationId xmlns:a16="http://schemas.microsoft.com/office/drawing/2014/main" id="{C317E0AD-2105-C115-A84E-662FCEEB2589}"/>
              </a:ext>
            </a:extLst>
          </p:cNvPr>
          <p:cNvSpPr txBox="1"/>
          <p:nvPr/>
        </p:nvSpPr>
        <p:spPr>
          <a:xfrm>
            <a:off x="412198" y="1633157"/>
            <a:ext cx="1904090" cy="25629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defRPr sz="3600" cap="none">
                <a:solidFill>
                  <a:srgbClr val="706359"/>
                </a:solidFill>
              </a:defRPr>
            </a:lvl1pPr>
          </a:lstStyle>
          <a:p>
            <a:r>
              <a:rPr lang="hu-HU" sz="1100" b="1" cap="small" dirty="0">
                <a:latin typeface="Century Gothic" panose="020B0502020202020204" pitchFamily="34" charset="0"/>
              </a:rPr>
              <a:t>VÁROS-TEAMPANNON KFT.</a:t>
            </a:r>
            <a:endParaRPr lang="hu-HU" sz="1100" b="1" dirty="0">
              <a:latin typeface="Century Gothic" panose="020B0502020202020204" pitchFamily="34" charset="0"/>
            </a:endParaRPr>
          </a:p>
        </p:txBody>
      </p:sp>
      <p:sp>
        <p:nvSpPr>
          <p:cNvPr id="3" name="Prezentáció címe, a prezentáció alcíme">
            <a:extLst>
              <a:ext uri="{FF2B5EF4-FFF2-40B4-BE49-F238E27FC236}">
                <a16:creationId xmlns:a16="http://schemas.microsoft.com/office/drawing/2014/main" id="{29F2CE1D-F1A2-188A-831F-C2C8D81E4274}"/>
              </a:ext>
            </a:extLst>
          </p:cNvPr>
          <p:cNvSpPr txBox="1"/>
          <p:nvPr/>
        </p:nvSpPr>
        <p:spPr>
          <a:xfrm>
            <a:off x="385195" y="2237572"/>
            <a:ext cx="7485222" cy="181211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lvl1pPr algn="l">
              <a:defRPr sz="3600" cap="none">
                <a:solidFill>
                  <a:srgbClr val="706359"/>
                </a:solidFill>
              </a:defRPr>
            </a:lvl1pPr>
          </a:lstStyle>
          <a:p>
            <a:r>
              <a:rPr lang="hu-HU" sz="5000" b="1" dirty="0">
                <a:solidFill>
                  <a:schemeClr val="bg2">
                    <a:lumMod val="50000"/>
                  </a:schemeClr>
                </a:solidFill>
                <a:latin typeface="Century Gothic" panose="020B0502020202020204" pitchFamily="34" charset="0"/>
              </a:rPr>
              <a:t>Hatályos szabályozás</a:t>
            </a:r>
          </a:p>
          <a:p>
            <a:r>
              <a:rPr lang="hu-HU" sz="5000" dirty="0">
                <a:solidFill>
                  <a:schemeClr val="bg2">
                    <a:lumMod val="50000"/>
                  </a:schemeClr>
                </a:solidFill>
                <a:latin typeface="Century Gothic" panose="020B0502020202020204" pitchFamily="34" charset="0"/>
              </a:rPr>
              <a:t>Nyugati oldal, IV., V. tömb</a:t>
            </a:r>
            <a:endParaRPr sz="5000" dirty="0">
              <a:solidFill>
                <a:schemeClr val="bg2">
                  <a:lumMod val="50000"/>
                </a:schemeClr>
              </a:solidFill>
              <a:latin typeface="Century Gothic" panose="020B0502020202020204" pitchFamily="34" charset="0"/>
            </a:endParaRPr>
          </a:p>
        </p:txBody>
      </p:sp>
      <p:sp>
        <p:nvSpPr>
          <p:cNvPr id="10" name="Prezentáció címe, a prezentáció alcíme">
            <a:extLst>
              <a:ext uri="{FF2B5EF4-FFF2-40B4-BE49-F238E27FC236}">
                <a16:creationId xmlns:a16="http://schemas.microsoft.com/office/drawing/2014/main" id="{1BB26F55-868B-1346-F3C5-D3DDD5321BAB}"/>
              </a:ext>
            </a:extLst>
          </p:cNvPr>
          <p:cNvSpPr txBox="1"/>
          <p:nvPr/>
        </p:nvSpPr>
        <p:spPr>
          <a:xfrm>
            <a:off x="412198" y="4112500"/>
            <a:ext cx="13194705" cy="879417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lvl1pPr algn="l">
              <a:defRPr sz="3600" cap="none">
                <a:solidFill>
                  <a:srgbClr val="706359"/>
                </a:solidFill>
              </a:defRPr>
            </a:lvl1pPr>
          </a:lstStyle>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A szabályozást külön tervlap tartalmazza:</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7/2005.(</a:t>
            </a:r>
            <a:r>
              <a:rPr lang="hu-HU" sz="3000" dirty="0" err="1">
                <a:solidFill>
                  <a:schemeClr val="bg2">
                    <a:lumMod val="50000"/>
                  </a:schemeClr>
                </a:solidFill>
                <a:latin typeface="Century Gothic" panose="020B0502020202020204" pitchFamily="34" charset="0"/>
              </a:rPr>
              <a:t>XI.ll</a:t>
            </a:r>
            <a:r>
              <a:rPr lang="hu-HU" sz="3000" dirty="0">
                <a:solidFill>
                  <a:schemeClr val="bg2">
                    <a:lumMod val="50000"/>
                  </a:schemeClr>
                </a:solidFill>
                <a:latin typeface="Century Gothic" panose="020B0502020202020204" pitchFamily="34" charset="0"/>
              </a:rPr>
              <a:t>.) számú önkormányzati rendelet (HÉSZ), 7.4. melléklet – </a:t>
            </a:r>
            <a:r>
              <a:rPr lang="hu-HU" sz="3000" b="1" dirty="0">
                <a:solidFill>
                  <a:schemeClr val="bg2">
                    <a:lumMod val="50000"/>
                  </a:schemeClr>
                </a:solidFill>
                <a:latin typeface="Century Gothic" panose="020B0502020202020204" pitchFamily="34" charset="0"/>
              </a:rPr>
              <a:t>Szerdahelyi-dűlő Szabályozási Terv (SZT4)</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Építési övezet: K-O-</a:t>
            </a:r>
            <a:r>
              <a:rPr lang="hu-HU" sz="3000" dirty="0" err="1">
                <a:solidFill>
                  <a:schemeClr val="bg2">
                    <a:lumMod val="50000"/>
                  </a:schemeClr>
                </a:solidFill>
                <a:latin typeface="Century Gothic" panose="020B0502020202020204" pitchFamily="34" charset="0"/>
              </a:rPr>
              <a:t>Eü</a:t>
            </a:r>
            <a:r>
              <a:rPr lang="hu-HU" sz="3000" dirty="0">
                <a:solidFill>
                  <a:schemeClr val="bg2">
                    <a:lumMod val="50000"/>
                  </a:schemeClr>
                </a:solidFill>
                <a:latin typeface="Century Gothic" panose="020B0502020202020204" pitchFamily="34" charset="0"/>
              </a:rPr>
              <a:t>-</a:t>
            </a:r>
            <a:r>
              <a:rPr lang="hu-HU" sz="3000" dirty="0" err="1">
                <a:solidFill>
                  <a:schemeClr val="bg2">
                    <a:lumMod val="50000"/>
                  </a:schemeClr>
                </a:solidFill>
                <a:latin typeface="Century Gothic" panose="020B0502020202020204" pitchFamily="34" charset="0"/>
              </a:rPr>
              <a:t>Sp</a:t>
            </a:r>
            <a:endParaRPr lang="hu-HU" sz="3000" dirty="0">
              <a:solidFill>
                <a:schemeClr val="bg2">
                  <a:lumMod val="50000"/>
                </a:schemeClr>
              </a:solidFill>
              <a:latin typeface="Century Gothic" panose="020B0502020202020204" pitchFamily="34" charset="0"/>
            </a:endParaRPr>
          </a:p>
          <a:p>
            <a:pPr marL="457200" indent="-457200">
              <a:spcBef>
                <a:spcPts val="600"/>
              </a:spcBef>
              <a:spcAft>
                <a:spcPts val="1000"/>
              </a:spcAft>
              <a:buFontTx/>
              <a:buChar char="-"/>
            </a:pPr>
            <a:r>
              <a:rPr lang="hu-HU" sz="3000" b="1" dirty="0">
                <a:solidFill>
                  <a:schemeClr val="bg2">
                    <a:lumMod val="50000"/>
                  </a:schemeClr>
                </a:solidFill>
                <a:latin typeface="Century Gothic" panose="020B0502020202020204" pitchFamily="34" charset="0"/>
              </a:rPr>
              <a:t>Beépíthetőség: 10%, Épületmagasság: 7,5 méter, min. telekméret: 5000 m</a:t>
            </a:r>
            <a:r>
              <a:rPr lang="hu-HU" sz="3000" b="1" baseline="30000" dirty="0">
                <a:solidFill>
                  <a:schemeClr val="bg2">
                    <a:lumMod val="50000"/>
                  </a:schemeClr>
                </a:solidFill>
                <a:latin typeface="Century Gothic" panose="020B0502020202020204" pitchFamily="34" charset="0"/>
              </a:rPr>
              <a:t>2</a:t>
            </a:r>
            <a:r>
              <a:rPr lang="hu-HU" sz="3000" dirty="0">
                <a:solidFill>
                  <a:schemeClr val="bg2">
                    <a:lumMod val="50000"/>
                  </a:schemeClr>
                </a:solidFill>
                <a:latin typeface="Century Gothic" panose="020B0502020202020204" pitchFamily="34" charset="0"/>
              </a:rPr>
              <a:t>, </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További előírások: Közterületi szélesítések, közhasználatú zöldterületek, kijelölt építési helyek, kialakítandó aktív zöldfelületek helye</a:t>
            </a:r>
          </a:p>
          <a:p>
            <a:pPr marL="457200" indent="-457200">
              <a:spcBef>
                <a:spcPts val="600"/>
              </a:spcBef>
              <a:spcAft>
                <a:spcPts val="1000"/>
              </a:spcAft>
              <a:buFontTx/>
              <a:buChar char="-"/>
            </a:pPr>
            <a:r>
              <a:rPr lang="hu-HU" sz="3000" b="1" dirty="0">
                <a:solidFill>
                  <a:schemeClr val="bg2">
                    <a:lumMod val="50000"/>
                  </a:schemeClr>
                </a:solidFill>
                <a:latin typeface="Century Gothic" panose="020B0502020202020204" pitchFamily="34" charset="0"/>
              </a:rPr>
              <a:t>ÉPÍTÉS FELTÉTELEI:</a:t>
            </a:r>
          </a:p>
          <a:p>
            <a:pPr>
              <a:spcBef>
                <a:spcPts val="600"/>
              </a:spcBef>
              <a:spcAft>
                <a:spcPts val="1000"/>
              </a:spcAft>
            </a:pPr>
            <a:r>
              <a:rPr lang="hu-HU" sz="3000" dirty="0">
                <a:solidFill>
                  <a:schemeClr val="bg2">
                    <a:lumMod val="50000"/>
                  </a:schemeClr>
                </a:solidFill>
                <a:latin typeface="Century Gothic" panose="020B0502020202020204" pitchFamily="34" charset="0"/>
              </a:rPr>
              <a:t>Legalább tömbönként a </a:t>
            </a:r>
            <a:r>
              <a:rPr lang="hu-HU" sz="3000" b="1" dirty="0">
                <a:solidFill>
                  <a:schemeClr val="bg2">
                    <a:lumMod val="50000"/>
                  </a:schemeClr>
                </a:solidFill>
                <a:latin typeface="Century Gothic" panose="020B0502020202020204" pitchFamily="34" charset="0"/>
              </a:rPr>
              <a:t>telekcsoport </a:t>
            </a:r>
            <a:r>
              <a:rPr lang="hu-HU" sz="3000" b="1" dirty="0" err="1">
                <a:solidFill>
                  <a:schemeClr val="bg2">
                    <a:lumMod val="50000"/>
                  </a:schemeClr>
                </a:solidFill>
                <a:latin typeface="Century Gothic" panose="020B0502020202020204" pitchFamily="34" charset="0"/>
              </a:rPr>
              <a:t>újraosztása</a:t>
            </a:r>
            <a:r>
              <a:rPr lang="hu-HU" sz="3000" dirty="0">
                <a:solidFill>
                  <a:schemeClr val="bg2">
                    <a:lumMod val="50000"/>
                  </a:schemeClr>
                </a:solidFill>
                <a:latin typeface="Century Gothic" panose="020B0502020202020204" pitchFamily="34" charset="0"/>
              </a:rPr>
              <a:t>, kapcsolódó zöldterület leadása és kialakítása, kötelező fásítás, tömbbel határos közterületek kialakítása, közút jogszerű kiépítése, </a:t>
            </a:r>
            <a:r>
              <a:rPr lang="hu-HU" sz="3000" dirty="0" err="1">
                <a:solidFill>
                  <a:schemeClr val="bg2">
                    <a:lumMod val="50000"/>
                  </a:schemeClr>
                </a:solidFill>
                <a:latin typeface="Century Gothic" panose="020B0502020202020204" pitchFamily="34" charset="0"/>
              </a:rPr>
              <a:t>közművesítés</a:t>
            </a:r>
            <a:endParaRPr lang="hu-HU" sz="3000" dirty="0">
              <a:solidFill>
                <a:schemeClr val="bg2">
                  <a:lumMod val="50000"/>
                </a:schemeClr>
              </a:solidFill>
              <a:latin typeface="Century Gothic" panose="020B0502020202020204" pitchFamily="34" charset="0"/>
            </a:endParaRPr>
          </a:p>
          <a:p>
            <a:pPr>
              <a:spcBef>
                <a:spcPts val="600"/>
              </a:spcBef>
              <a:spcAft>
                <a:spcPts val="1000"/>
              </a:spcAft>
            </a:pPr>
            <a:endParaRPr lang="hu-HU" sz="3000" dirty="0">
              <a:solidFill>
                <a:schemeClr val="bg2">
                  <a:lumMod val="50000"/>
                </a:schemeClr>
              </a:solidFill>
              <a:latin typeface="Century Gothic" panose="020B0502020202020204" pitchFamily="34" charset="0"/>
            </a:endParaRP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(tehát a tömbönként </a:t>
            </a:r>
            <a:r>
              <a:rPr lang="hu-HU" sz="3000" b="1" dirty="0" err="1">
                <a:solidFill>
                  <a:schemeClr val="bg2">
                    <a:lumMod val="50000"/>
                  </a:schemeClr>
                </a:solidFill>
                <a:latin typeface="Century Gothic" panose="020B0502020202020204" pitchFamily="34" charset="0"/>
              </a:rPr>
              <a:t>újraosztás</a:t>
            </a:r>
            <a:r>
              <a:rPr lang="hu-HU" sz="3000" dirty="0">
                <a:solidFill>
                  <a:schemeClr val="bg2">
                    <a:lumMod val="50000"/>
                  </a:schemeClr>
                </a:solidFill>
                <a:latin typeface="Century Gothic" panose="020B0502020202020204" pitchFamily="34" charset="0"/>
              </a:rPr>
              <a:t> során tulajdonhányadonként arányosan kerül leadásra zöldterület és lesz kijelölve beépíthetőség, elkerülve a telkek fekvéséből adódó értékkülönbséget)</a:t>
            </a:r>
          </a:p>
          <a:p>
            <a:pPr marL="457200" indent="-457200">
              <a:spcBef>
                <a:spcPts val="600"/>
              </a:spcBef>
              <a:spcAft>
                <a:spcPts val="1000"/>
              </a:spcAft>
              <a:buFontTx/>
              <a:buChar char="-"/>
            </a:pPr>
            <a:endParaRPr lang="hu-HU" sz="3000" dirty="0">
              <a:solidFill>
                <a:schemeClr val="bg2">
                  <a:lumMod val="50000"/>
                </a:schemeClr>
              </a:solidFill>
              <a:latin typeface="Century Gothic" panose="020B0502020202020204" pitchFamily="34" charset="0"/>
            </a:endParaRPr>
          </a:p>
        </p:txBody>
      </p:sp>
      <p:pic>
        <p:nvPicPr>
          <p:cNvPr id="11" name="Kép 10">
            <a:extLst>
              <a:ext uri="{FF2B5EF4-FFF2-40B4-BE49-F238E27FC236}">
                <a16:creationId xmlns:a16="http://schemas.microsoft.com/office/drawing/2014/main" id="{7CCC46A2-B5DA-4B04-2002-C6B960397490}"/>
              </a:ext>
            </a:extLst>
          </p:cNvPr>
          <p:cNvPicPr>
            <a:picLocks noChangeAspect="1"/>
          </p:cNvPicPr>
          <p:nvPr/>
        </p:nvPicPr>
        <p:blipFill>
          <a:blip r:embed="rId3"/>
          <a:stretch>
            <a:fillRect/>
          </a:stretch>
        </p:blipFill>
        <p:spPr>
          <a:xfrm>
            <a:off x="13795068" y="809328"/>
            <a:ext cx="9757130" cy="12519583"/>
          </a:xfrm>
          <a:prstGeom prst="rect">
            <a:avLst/>
          </a:prstGeom>
        </p:spPr>
      </p:pic>
    </p:spTree>
    <p:extLst>
      <p:ext uri="{BB962C8B-B14F-4D97-AF65-F5344CB8AC3E}">
        <p14:creationId xmlns:p14="http://schemas.microsoft.com/office/powerpoint/2010/main" val="401495983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4119F-DEE6-0DD8-4489-ABE779F17EE4}"/>
            </a:ext>
          </a:extLst>
        </p:cNvPr>
        <p:cNvGrpSpPr/>
        <p:nvPr/>
      </p:nvGrpSpPr>
      <p:grpSpPr>
        <a:xfrm>
          <a:off x="0" y="0"/>
          <a:ext cx="0" cy="0"/>
          <a:chOff x="0" y="0"/>
          <a:chExt cx="0" cy="0"/>
        </a:xfrm>
      </p:grpSpPr>
      <p:sp>
        <p:nvSpPr>
          <p:cNvPr id="6" name="Line">
            <a:extLst>
              <a:ext uri="{FF2B5EF4-FFF2-40B4-BE49-F238E27FC236}">
                <a16:creationId xmlns:a16="http://schemas.microsoft.com/office/drawing/2014/main" id="{D324F650-4D7F-83C2-4681-F2B8F68D7D31}"/>
              </a:ext>
            </a:extLst>
          </p:cNvPr>
          <p:cNvSpPr/>
          <p:nvPr/>
        </p:nvSpPr>
        <p:spPr>
          <a:xfrm flipV="1">
            <a:off x="2316289" y="477635"/>
            <a:ext cx="0" cy="1123780"/>
          </a:xfrm>
          <a:prstGeom prst="line">
            <a:avLst/>
          </a:prstGeom>
          <a:ln w="12700">
            <a:solidFill>
              <a:srgbClr val="706359"/>
            </a:solidFill>
            <a:miter lim="400000"/>
          </a:ln>
        </p:spPr>
        <p:txBody>
          <a:bodyPr lIns="71437" tIns="71437" rIns="71437" bIns="71437" anchor="ctr"/>
          <a:lstStyle/>
          <a:p>
            <a:pPr>
              <a:defRPr sz="3000" cap="none">
                <a:latin typeface="Helvetica Neue Medium"/>
                <a:ea typeface="Helvetica Neue Medium"/>
                <a:cs typeface="Helvetica Neue Medium"/>
                <a:sym typeface="Helvetica Neue Medium"/>
              </a:defRPr>
            </a:pPr>
            <a:endParaRPr/>
          </a:p>
        </p:txBody>
      </p:sp>
      <p:sp>
        <p:nvSpPr>
          <p:cNvPr id="7" name="Prezentáció címe, a prezentáció alcíme">
            <a:extLst>
              <a:ext uri="{FF2B5EF4-FFF2-40B4-BE49-F238E27FC236}">
                <a16:creationId xmlns:a16="http://schemas.microsoft.com/office/drawing/2014/main" id="{21BDE64C-33CF-64CA-7513-1F666F52E803}"/>
              </a:ext>
            </a:extLst>
          </p:cNvPr>
          <p:cNvSpPr txBox="1"/>
          <p:nvPr/>
        </p:nvSpPr>
        <p:spPr>
          <a:xfrm>
            <a:off x="2692619" y="809328"/>
            <a:ext cx="13201810" cy="60271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77500" lnSpcReduction="20000"/>
          </a:bodyPr>
          <a:lstStyle>
            <a:lvl1pPr algn="l">
              <a:defRPr sz="3600" cap="none">
                <a:solidFill>
                  <a:srgbClr val="706359"/>
                </a:solidFill>
              </a:defRPr>
            </a:lvl1pPr>
          </a:lstStyle>
          <a:p>
            <a:r>
              <a:rPr lang="hu-HU" cap="small" dirty="0">
                <a:latin typeface="Century Gothic" panose="020B0502020202020204" pitchFamily="34" charset="0"/>
              </a:rPr>
              <a:t>ALSÓÖRS</a:t>
            </a:r>
            <a:r>
              <a:rPr lang="hu-HU" dirty="0">
                <a:latin typeface="Century Gothic" panose="020B0502020202020204" pitchFamily="34" charset="0"/>
              </a:rPr>
              <a:t> </a:t>
            </a:r>
          </a:p>
          <a:p>
            <a:r>
              <a:rPr lang="hu-HU" sz="2600" dirty="0">
                <a:latin typeface="Century Gothic" panose="020B0502020202020204" pitchFamily="34" charset="0"/>
              </a:rPr>
              <a:t>Szerdahelyi-dűlő</a:t>
            </a:r>
          </a:p>
        </p:txBody>
      </p:sp>
      <p:pic>
        <p:nvPicPr>
          <p:cNvPr id="4" name="Kép 3" descr="A képen Grafika, Grafikus tervezés, képernyőkép, tervezés látható&#10;&#10;Előfordulhat, hogy a mesterséges intelligencia által létrehozott tartalom helytelen.">
            <a:extLst>
              <a:ext uri="{FF2B5EF4-FFF2-40B4-BE49-F238E27FC236}">
                <a16:creationId xmlns:a16="http://schemas.microsoft.com/office/drawing/2014/main" id="{A2F3992D-6796-1894-4DE5-950CF25E58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2198" y="477636"/>
            <a:ext cx="1772962" cy="1123780"/>
          </a:xfrm>
          <a:prstGeom prst="rect">
            <a:avLst/>
          </a:prstGeom>
        </p:spPr>
      </p:pic>
      <p:sp>
        <p:nvSpPr>
          <p:cNvPr id="5" name="Prezentáció címe, a prezentáció alcíme">
            <a:extLst>
              <a:ext uri="{FF2B5EF4-FFF2-40B4-BE49-F238E27FC236}">
                <a16:creationId xmlns:a16="http://schemas.microsoft.com/office/drawing/2014/main" id="{A2182232-1F6C-F700-F04C-FD3FFDAF4776}"/>
              </a:ext>
            </a:extLst>
          </p:cNvPr>
          <p:cNvSpPr txBox="1"/>
          <p:nvPr/>
        </p:nvSpPr>
        <p:spPr>
          <a:xfrm>
            <a:off x="412198" y="1633157"/>
            <a:ext cx="1904090" cy="25629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defRPr sz="3600" cap="none">
                <a:solidFill>
                  <a:srgbClr val="706359"/>
                </a:solidFill>
              </a:defRPr>
            </a:lvl1pPr>
          </a:lstStyle>
          <a:p>
            <a:r>
              <a:rPr lang="hu-HU" sz="1100" b="1" cap="small" dirty="0">
                <a:latin typeface="Century Gothic" panose="020B0502020202020204" pitchFamily="34" charset="0"/>
              </a:rPr>
              <a:t>VÁROS-TEAMPANNON KFT.</a:t>
            </a:r>
            <a:endParaRPr lang="hu-HU" sz="1100" b="1" dirty="0">
              <a:latin typeface="Century Gothic" panose="020B0502020202020204" pitchFamily="34" charset="0"/>
            </a:endParaRPr>
          </a:p>
        </p:txBody>
      </p:sp>
      <p:sp>
        <p:nvSpPr>
          <p:cNvPr id="3" name="Prezentáció címe, a prezentáció alcíme">
            <a:extLst>
              <a:ext uri="{FF2B5EF4-FFF2-40B4-BE49-F238E27FC236}">
                <a16:creationId xmlns:a16="http://schemas.microsoft.com/office/drawing/2014/main" id="{73612CA1-1C9B-99AF-A0E5-A28A8325DBF0}"/>
              </a:ext>
            </a:extLst>
          </p:cNvPr>
          <p:cNvSpPr txBox="1"/>
          <p:nvPr/>
        </p:nvSpPr>
        <p:spPr>
          <a:xfrm>
            <a:off x="385194" y="2237572"/>
            <a:ext cx="8926486" cy="348490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77500" lnSpcReduction="20000"/>
          </a:bodyPr>
          <a:lstStyle>
            <a:lvl1pPr algn="l">
              <a:defRPr sz="3600" cap="none">
                <a:solidFill>
                  <a:srgbClr val="706359"/>
                </a:solidFill>
              </a:defRPr>
            </a:lvl1pPr>
          </a:lstStyle>
          <a:p>
            <a:pPr>
              <a:spcAft>
                <a:spcPts val="1200"/>
              </a:spcAft>
            </a:pPr>
            <a:r>
              <a:rPr lang="hu-HU" sz="6400" b="1" dirty="0">
                <a:solidFill>
                  <a:schemeClr val="bg2">
                    <a:lumMod val="50000"/>
                  </a:schemeClr>
                </a:solidFill>
                <a:latin typeface="Century Gothic" panose="020B0502020202020204" pitchFamily="34" charset="0"/>
              </a:rPr>
              <a:t>Felsőbb jogszabályok – </a:t>
            </a:r>
          </a:p>
          <a:p>
            <a:pPr>
              <a:spcAft>
                <a:spcPts val="1200"/>
              </a:spcAft>
            </a:pPr>
            <a:r>
              <a:rPr lang="hu-HU" sz="6400" b="1" dirty="0">
                <a:solidFill>
                  <a:schemeClr val="bg2">
                    <a:lumMod val="50000"/>
                  </a:schemeClr>
                </a:solidFill>
                <a:latin typeface="Century Gothic" panose="020B0502020202020204" pitchFamily="34" charset="0"/>
              </a:rPr>
              <a:t>Balaton Vízparti Terv (BATÉK)</a:t>
            </a:r>
          </a:p>
          <a:p>
            <a:pPr>
              <a:spcAft>
                <a:spcPts val="1200"/>
              </a:spcAft>
            </a:pPr>
            <a:r>
              <a:rPr lang="hu-HU" sz="3900" dirty="0">
                <a:solidFill>
                  <a:schemeClr val="bg2">
                    <a:lumMod val="50000"/>
                  </a:schemeClr>
                </a:solidFill>
                <a:latin typeface="Century Gothic" panose="020B0502020202020204" pitchFamily="34" charset="0"/>
              </a:rPr>
              <a:t>287/2025. (VIII. 27.) Korm. Rendelet a Balaton vízparti területeinek területfelhasználási követelményeiről</a:t>
            </a:r>
          </a:p>
          <a:p>
            <a:endParaRPr lang="hu-HU" sz="5000" dirty="0">
              <a:solidFill>
                <a:schemeClr val="bg2">
                  <a:lumMod val="50000"/>
                </a:schemeClr>
              </a:solidFill>
              <a:latin typeface="Century Gothic" panose="020B0502020202020204" pitchFamily="34" charset="0"/>
            </a:endParaRPr>
          </a:p>
          <a:p>
            <a:pPr>
              <a:spcAft>
                <a:spcPts val="1200"/>
              </a:spcAft>
            </a:pPr>
            <a:endParaRPr sz="5000" b="1" dirty="0">
              <a:solidFill>
                <a:schemeClr val="bg2">
                  <a:lumMod val="50000"/>
                </a:schemeClr>
              </a:solidFill>
              <a:latin typeface="Century Gothic" panose="020B0502020202020204" pitchFamily="34" charset="0"/>
            </a:endParaRPr>
          </a:p>
        </p:txBody>
      </p:sp>
      <p:sp>
        <p:nvSpPr>
          <p:cNvPr id="10" name="Prezentáció címe, a prezentáció alcíme">
            <a:extLst>
              <a:ext uri="{FF2B5EF4-FFF2-40B4-BE49-F238E27FC236}">
                <a16:creationId xmlns:a16="http://schemas.microsoft.com/office/drawing/2014/main" id="{85452554-4A61-9B1F-2A4C-6F5CB2E5AC83}"/>
              </a:ext>
            </a:extLst>
          </p:cNvPr>
          <p:cNvSpPr txBox="1"/>
          <p:nvPr/>
        </p:nvSpPr>
        <p:spPr>
          <a:xfrm>
            <a:off x="412199" y="6199890"/>
            <a:ext cx="10555666" cy="797034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lvl1pPr algn="l">
              <a:defRPr sz="3600" cap="none">
                <a:solidFill>
                  <a:srgbClr val="706359"/>
                </a:solidFill>
              </a:defRPr>
            </a:lvl1pPr>
          </a:lstStyle>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A vízparti sávra vonatkozó építési szabályokat a Vízparti Terv tartalmazza, ehhez kell igazodnia a helyi szabályozásnak</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A terv a IV. és V. tömböt </a:t>
            </a:r>
            <a:r>
              <a:rPr lang="hu-HU" sz="3000" b="1" dirty="0" err="1">
                <a:solidFill>
                  <a:schemeClr val="bg2">
                    <a:lumMod val="50000"/>
                  </a:schemeClr>
                </a:solidFill>
                <a:latin typeface="Century Gothic" panose="020B0502020202020204" pitchFamily="34" charset="0"/>
              </a:rPr>
              <a:t>továbbtervezést</a:t>
            </a:r>
            <a:r>
              <a:rPr lang="hu-HU" sz="3000" b="1" dirty="0">
                <a:solidFill>
                  <a:schemeClr val="bg2">
                    <a:lumMod val="50000"/>
                  </a:schemeClr>
                </a:solidFill>
                <a:latin typeface="Century Gothic" panose="020B0502020202020204" pitchFamily="34" charset="0"/>
              </a:rPr>
              <a:t> igénylő terület</a:t>
            </a:r>
            <a:r>
              <a:rPr lang="hu-HU" sz="3000" dirty="0">
                <a:solidFill>
                  <a:schemeClr val="bg2">
                    <a:lumMod val="50000"/>
                  </a:schemeClr>
                </a:solidFill>
                <a:latin typeface="Century Gothic" panose="020B0502020202020204" pitchFamily="34" charset="0"/>
              </a:rPr>
              <a:t>ként határozza meg, a rendelet 3. melléklete írja le részletesebben:</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legalább </a:t>
            </a:r>
            <a:r>
              <a:rPr lang="hu-HU" sz="3000" b="1" dirty="0">
                <a:solidFill>
                  <a:schemeClr val="bg2">
                    <a:lumMod val="50000"/>
                  </a:schemeClr>
                </a:solidFill>
                <a:latin typeface="Century Gothic" panose="020B0502020202020204" pitchFamily="34" charset="0"/>
              </a:rPr>
              <a:t>18%-án zöldterület </a:t>
            </a:r>
            <a:r>
              <a:rPr lang="hu-HU" sz="3000" dirty="0">
                <a:solidFill>
                  <a:schemeClr val="bg2">
                    <a:lumMod val="50000"/>
                  </a:schemeClr>
                </a:solidFill>
                <a:latin typeface="Century Gothic" panose="020B0502020202020204" pitchFamily="34" charset="0"/>
              </a:rPr>
              <a:t>övezetet, </a:t>
            </a:r>
            <a:r>
              <a:rPr lang="hu-HU" sz="3000" b="1" dirty="0">
                <a:solidFill>
                  <a:schemeClr val="bg2">
                    <a:lumMod val="50000"/>
                  </a:schemeClr>
                </a:solidFill>
                <a:latin typeface="Century Gothic" panose="020B0502020202020204" pitchFamily="34" charset="0"/>
              </a:rPr>
              <a:t>beépítés legfeljebb 10%-os és legfeljebb 7,5 m a beépítési magasság</a:t>
            </a:r>
          </a:p>
          <a:p>
            <a:pPr marL="457200" indent="-457200">
              <a:spcBef>
                <a:spcPts val="600"/>
              </a:spcBef>
              <a:spcAft>
                <a:spcPts val="1000"/>
              </a:spcAft>
              <a:buFontTx/>
              <a:buChar char="-"/>
            </a:pPr>
            <a:r>
              <a:rPr lang="hu-HU" sz="3000" b="1" dirty="0">
                <a:solidFill>
                  <a:schemeClr val="bg2">
                    <a:lumMod val="50000"/>
                  </a:schemeClr>
                </a:solidFill>
                <a:latin typeface="Century Gothic" panose="020B0502020202020204" pitchFamily="34" charset="0"/>
              </a:rPr>
              <a:t>Funkció szerint: </a:t>
            </a:r>
            <a:r>
              <a:rPr lang="hu-HU" sz="3000" dirty="0">
                <a:solidFill>
                  <a:schemeClr val="bg2">
                    <a:lumMod val="50000"/>
                  </a:schemeClr>
                </a:solidFill>
                <a:latin typeface="Century Gothic" panose="020B0502020202020204" pitchFamily="34" charset="0"/>
              </a:rPr>
              <a:t>különleges- kemping	, sportolási célú, turisztikai terület, egészségügyi épület elhelyezésére szolgáló, oktatási, kutatási és fejlesztési, honvédelmi és katonai, valamint nemzetbiztonsági célra szolgáló, továbbá hal- és nádgazdálkodási, üzemi –terület.</a:t>
            </a:r>
            <a:endParaRPr lang="hu-HU" sz="3000" b="1" dirty="0">
              <a:solidFill>
                <a:schemeClr val="bg2">
                  <a:lumMod val="50000"/>
                </a:schemeClr>
              </a:solidFill>
              <a:latin typeface="Century Gothic" panose="020B0502020202020204" pitchFamily="34" charset="0"/>
            </a:endParaRP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A vízparti, nagyobb részben </a:t>
            </a:r>
            <a:r>
              <a:rPr lang="hu-HU" sz="3000" b="1" dirty="0">
                <a:solidFill>
                  <a:schemeClr val="bg2">
                    <a:lumMod val="50000"/>
                  </a:schemeClr>
                </a:solidFill>
                <a:latin typeface="Century Gothic" panose="020B0502020202020204" pitchFamily="34" charset="0"/>
              </a:rPr>
              <a:t>nádas területek víz-, erdő- és tájgazdálkodási terület</a:t>
            </a:r>
            <a:r>
              <a:rPr lang="hu-HU" sz="3000" dirty="0">
                <a:solidFill>
                  <a:schemeClr val="bg2">
                    <a:lumMod val="50000"/>
                  </a:schemeClr>
                </a:solidFill>
                <a:latin typeface="Century Gothic" panose="020B0502020202020204" pitchFamily="34" charset="0"/>
              </a:rPr>
              <a:t>ként lettek meghatározva</a:t>
            </a:r>
          </a:p>
          <a:p>
            <a:pPr marL="457200" indent="-457200">
              <a:spcBef>
                <a:spcPts val="600"/>
              </a:spcBef>
              <a:spcAft>
                <a:spcPts val="1000"/>
              </a:spcAft>
              <a:buFontTx/>
              <a:buChar char="-"/>
            </a:pPr>
            <a:endParaRPr lang="hu-HU" sz="3000" dirty="0">
              <a:solidFill>
                <a:schemeClr val="bg2">
                  <a:lumMod val="50000"/>
                </a:schemeClr>
              </a:solidFill>
              <a:latin typeface="Century Gothic" panose="020B0502020202020204" pitchFamily="34" charset="0"/>
            </a:endParaRPr>
          </a:p>
          <a:p>
            <a:pPr marL="457200" indent="-457200">
              <a:spcBef>
                <a:spcPts val="600"/>
              </a:spcBef>
              <a:spcAft>
                <a:spcPts val="1000"/>
              </a:spcAft>
              <a:buFontTx/>
              <a:buChar char="-"/>
            </a:pPr>
            <a:endParaRPr lang="hu-HU" sz="3000" dirty="0">
              <a:solidFill>
                <a:schemeClr val="bg2">
                  <a:lumMod val="50000"/>
                </a:schemeClr>
              </a:solidFill>
              <a:latin typeface="Century Gothic" panose="020B0502020202020204" pitchFamily="34" charset="0"/>
            </a:endParaRPr>
          </a:p>
        </p:txBody>
      </p:sp>
      <p:pic>
        <p:nvPicPr>
          <p:cNvPr id="9" name="Kép 8">
            <a:extLst>
              <a:ext uri="{FF2B5EF4-FFF2-40B4-BE49-F238E27FC236}">
                <a16:creationId xmlns:a16="http://schemas.microsoft.com/office/drawing/2014/main" id="{2D713402-16C4-5C7D-AFDD-CC619FBD9A0F}"/>
              </a:ext>
            </a:extLst>
          </p:cNvPr>
          <p:cNvPicPr>
            <a:picLocks noChangeAspect="1"/>
          </p:cNvPicPr>
          <p:nvPr/>
        </p:nvPicPr>
        <p:blipFill>
          <a:blip r:embed="rId3"/>
          <a:stretch>
            <a:fillRect/>
          </a:stretch>
        </p:blipFill>
        <p:spPr>
          <a:xfrm>
            <a:off x="11327905" y="1271769"/>
            <a:ext cx="12637002" cy="11647062"/>
          </a:xfrm>
          <a:prstGeom prst="rect">
            <a:avLst/>
          </a:prstGeom>
        </p:spPr>
      </p:pic>
      <p:pic>
        <p:nvPicPr>
          <p:cNvPr id="13" name="Kép 12">
            <a:extLst>
              <a:ext uri="{FF2B5EF4-FFF2-40B4-BE49-F238E27FC236}">
                <a16:creationId xmlns:a16="http://schemas.microsoft.com/office/drawing/2014/main" id="{D3812A3F-0AAD-A374-67E2-D7AB3A4750ED}"/>
              </a:ext>
            </a:extLst>
          </p:cNvPr>
          <p:cNvPicPr>
            <a:picLocks noChangeAspect="1"/>
          </p:cNvPicPr>
          <p:nvPr/>
        </p:nvPicPr>
        <p:blipFill>
          <a:blip r:embed="rId4"/>
          <a:stretch>
            <a:fillRect/>
          </a:stretch>
        </p:blipFill>
        <p:spPr>
          <a:xfrm>
            <a:off x="11327905" y="7362056"/>
            <a:ext cx="3255923" cy="5556775"/>
          </a:xfrm>
          <a:prstGeom prst="rect">
            <a:avLst/>
          </a:prstGeom>
        </p:spPr>
      </p:pic>
    </p:spTree>
    <p:extLst>
      <p:ext uri="{BB962C8B-B14F-4D97-AF65-F5344CB8AC3E}">
        <p14:creationId xmlns:p14="http://schemas.microsoft.com/office/powerpoint/2010/main" val="382441572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791DB-2E41-B85B-A8C5-5E29AB578E3D}"/>
            </a:ext>
          </a:extLst>
        </p:cNvPr>
        <p:cNvGrpSpPr/>
        <p:nvPr/>
      </p:nvGrpSpPr>
      <p:grpSpPr>
        <a:xfrm>
          <a:off x="0" y="0"/>
          <a:ext cx="0" cy="0"/>
          <a:chOff x="0" y="0"/>
          <a:chExt cx="0" cy="0"/>
        </a:xfrm>
      </p:grpSpPr>
      <p:sp>
        <p:nvSpPr>
          <p:cNvPr id="6" name="Line">
            <a:extLst>
              <a:ext uri="{FF2B5EF4-FFF2-40B4-BE49-F238E27FC236}">
                <a16:creationId xmlns:a16="http://schemas.microsoft.com/office/drawing/2014/main" id="{93CADA70-C6F7-B286-10C3-285426A9DA99}"/>
              </a:ext>
            </a:extLst>
          </p:cNvPr>
          <p:cNvSpPr/>
          <p:nvPr/>
        </p:nvSpPr>
        <p:spPr>
          <a:xfrm flipV="1">
            <a:off x="2316289" y="477635"/>
            <a:ext cx="0" cy="1123780"/>
          </a:xfrm>
          <a:prstGeom prst="line">
            <a:avLst/>
          </a:prstGeom>
          <a:ln w="12700">
            <a:solidFill>
              <a:srgbClr val="706359"/>
            </a:solidFill>
            <a:miter lim="400000"/>
          </a:ln>
        </p:spPr>
        <p:txBody>
          <a:bodyPr lIns="71437" tIns="71437" rIns="71437" bIns="71437" anchor="ctr"/>
          <a:lstStyle/>
          <a:p>
            <a:pPr>
              <a:defRPr sz="3000" cap="none">
                <a:latin typeface="Helvetica Neue Medium"/>
                <a:ea typeface="Helvetica Neue Medium"/>
                <a:cs typeface="Helvetica Neue Medium"/>
                <a:sym typeface="Helvetica Neue Medium"/>
              </a:defRPr>
            </a:pPr>
            <a:endParaRPr/>
          </a:p>
        </p:txBody>
      </p:sp>
      <p:sp>
        <p:nvSpPr>
          <p:cNvPr id="7" name="Prezentáció címe, a prezentáció alcíme">
            <a:extLst>
              <a:ext uri="{FF2B5EF4-FFF2-40B4-BE49-F238E27FC236}">
                <a16:creationId xmlns:a16="http://schemas.microsoft.com/office/drawing/2014/main" id="{B755DD47-70F8-6586-44A2-C4A5EB96DA29}"/>
              </a:ext>
            </a:extLst>
          </p:cNvPr>
          <p:cNvSpPr txBox="1"/>
          <p:nvPr/>
        </p:nvSpPr>
        <p:spPr>
          <a:xfrm>
            <a:off x="2692619" y="809328"/>
            <a:ext cx="13201810" cy="60271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77500" lnSpcReduction="20000"/>
          </a:bodyPr>
          <a:lstStyle>
            <a:lvl1pPr algn="l">
              <a:defRPr sz="3600" cap="none">
                <a:solidFill>
                  <a:srgbClr val="706359"/>
                </a:solidFill>
              </a:defRPr>
            </a:lvl1pPr>
          </a:lstStyle>
          <a:p>
            <a:r>
              <a:rPr lang="hu-HU" cap="small" dirty="0">
                <a:latin typeface="Century Gothic" panose="020B0502020202020204" pitchFamily="34" charset="0"/>
              </a:rPr>
              <a:t>ALSÓÖRS</a:t>
            </a:r>
            <a:r>
              <a:rPr lang="hu-HU" dirty="0">
                <a:latin typeface="Century Gothic" panose="020B0502020202020204" pitchFamily="34" charset="0"/>
              </a:rPr>
              <a:t> </a:t>
            </a:r>
          </a:p>
          <a:p>
            <a:r>
              <a:rPr lang="hu-HU" sz="2600" dirty="0">
                <a:latin typeface="Century Gothic" panose="020B0502020202020204" pitchFamily="34" charset="0"/>
              </a:rPr>
              <a:t>Szerdahelyi-dűlő</a:t>
            </a:r>
          </a:p>
        </p:txBody>
      </p:sp>
      <p:pic>
        <p:nvPicPr>
          <p:cNvPr id="4" name="Kép 3" descr="A képen Grafika, Grafikus tervezés, képernyőkép, tervezés látható&#10;&#10;Előfordulhat, hogy a mesterséges intelligencia által létrehozott tartalom helytelen.">
            <a:extLst>
              <a:ext uri="{FF2B5EF4-FFF2-40B4-BE49-F238E27FC236}">
                <a16:creationId xmlns:a16="http://schemas.microsoft.com/office/drawing/2014/main" id="{1C17E1CC-4D6E-1D38-0EF1-30A3691552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2198" y="477636"/>
            <a:ext cx="1772962" cy="1123780"/>
          </a:xfrm>
          <a:prstGeom prst="rect">
            <a:avLst/>
          </a:prstGeom>
        </p:spPr>
      </p:pic>
      <p:sp>
        <p:nvSpPr>
          <p:cNvPr id="5" name="Prezentáció címe, a prezentáció alcíme">
            <a:extLst>
              <a:ext uri="{FF2B5EF4-FFF2-40B4-BE49-F238E27FC236}">
                <a16:creationId xmlns:a16="http://schemas.microsoft.com/office/drawing/2014/main" id="{B9C69C17-B713-F4FD-5E6F-63CB773667C4}"/>
              </a:ext>
            </a:extLst>
          </p:cNvPr>
          <p:cNvSpPr txBox="1"/>
          <p:nvPr/>
        </p:nvSpPr>
        <p:spPr>
          <a:xfrm>
            <a:off x="412198" y="1633157"/>
            <a:ext cx="1904090" cy="25629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defRPr sz="3600" cap="none">
                <a:solidFill>
                  <a:srgbClr val="706359"/>
                </a:solidFill>
              </a:defRPr>
            </a:lvl1pPr>
          </a:lstStyle>
          <a:p>
            <a:r>
              <a:rPr lang="hu-HU" sz="1100" b="1" cap="small" dirty="0">
                <a:latin typeface="Century Gothic" panose="020B0502020202020204" pitchFamily="34" charset="0"/>
              </a:rPr>
              <a:t>VÁROS-TEAMPANNON KFT.</a:t>
            </a:r>
            <a:endParaRPr lang="hu-HU" sz="1100" b="1" dirty="0">
              <a:latin typeface="Century Gothic" panose="020B0502020202020204" pitchFamily="34" charset="0"/>
            </a:endParaRPr>
          </a:p>
        </p:txBody>
      </p:sp>
      <p:sp>
        <p:nvSpPr>
          <p:cNvPr id="3" name="Prezentáció címe, a prezentáció alcíme">
            <a:extLst>
              <a:ext uri="{FF2B5EF4-FFF2-40B4-BE49-F238E27FC236}">
                <a16:creationId xmlns:a16="http://schemas.microsoft.com/office/drawing/2014/main" id="{0F756B46-D2AE-53EF-520F-FDE913E84E67}"/>
              </a:ext>
            </a:extLst>
          </p:cNvPr>
          <p:cNvSpPr txBox="1"/>
          <p:nvPr/>
        </p:nvSpPr>
        <p:spPr>
          <a:xfrm>
            <a:off x="385195" y="2237572"/>
            <a:ext cx="7485222" cy="133815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85000" lnSpcReduction="10000"/>
          </a:bodyPr>
          <a:lstStyle>
            <a:lvl1pPr algn="l">
              <a:defRPr sz="3600" cap="none">
                <a:solidFill>
                  <a:srgbClr val="706359"/>
                </a:solidFill>
              </a:defRPr>
            </a:lvl1pPr>
          </a:lstStyle>
          <a:p>
            <a:r>
              <a:rPr lang="hu-HU" sz="5000" b="1" dirty="0">
                <a:solidFill>
                  <a:schemeClr val="bg2">
                    <a:lumMod val="50000"/>
                  </a:schemeClr>
                </a:solidFill>
                <a:latin typeface="Century Gothic" panose="020B0502020202020204" pitchFamily="34" charset="0"/>
              </a:rPr>
              <a:t>Hatályos szabályozás</a:t>
            </a:r>
          </a:p>
          <a:p>
            <a:r>
              <a:rPr lang="hu-HU" sz="5000" b="1" dirty="0">
                <a:solidFill>
                  <a:schemeClr val="bg2">
                    <a:lumMod val="50000"/>
                  </a:schemeClr>
                </a:solidFill>
                <a:latin typeface="Century Gothic" panose="020B0502020202020204" pitchFamily="34" charset="0"/>
              </a:rPr>
              <a:t>Keleti oldal, I., II., VII. tömb</a:t>
            </a:r>
            <a:endParaRPr sz="5000" b="1" dirty="0">
              <a:solidFill>
                <a:schemeClr val="bg2">
                  <a:lumMod val="50000"/>
                </a:schemeClr>
              </a:solidFill>
              <a:latin typeface="Century Gothic" panose="020B0502020202020204" pitchFamily="34" charset="0"/>
            </a:endParaRPr>
          </a:p>
        </p:txBody>
      </p:sp>
      <p:sp>
        <p:nvSpPr>
          <p:cNvPr id="10" name="Prezentáció címe, a prezentáció alcíme">
            <a:extLst>
              <a:ext uri="{FF2B5EF4-FFF2-40B4-BE49-F238E27FC236}">
                <a16:creationId xmlns:a16="http://schemas.microsoft.com/office/drawing/2014/main" id="{81A2AF03-1F1C-892B-A356-BB76351C9299}"/>
              </a:ext>
            </a:extLst>
          </p:cNvPr>
          <p:cNvSpPr txBox="1"/>
          <p:nvPr/>
        </p:nvSpPr>
        <p:spPr>
          <a:xfrm>
            <a:off x="412199" y="4211883"/>
            <a:ext cx="12355866" cy="995834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defRPr sz="3600" cap="none">
                <a:solidFill>
                  <a:srgbClr val="706359"/>
                </a:solidFill>
              </a:defRPr>
            </a:lvl1pPr>
          </a:lstStyle>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A szabályozást külön tervlap tartalmazza:</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7/2005.(</a:t>
            </a:r>
            <a:r>
              <a:rPr lang="hu-HU" sz="3000" dirty="0" err="1">
                <a:solidFill>
                  <a:schemeClr val="bg2">
                    <a:lumMod val="50000"/>
                  </a:schemeClr>
                </a:solidFill>
                <a:latin typeface="Century Gothic" panose="020B0502020202020204" pitchFamily="34" charset="0"/>
              </a:rPr>
              <a:t>XI.ll</a:t>
            </a:r>
            <a:r>
              <a:rPr lang="hu-HU" sz="3000" dirty="0">
                <a:solidFill>
                  <a:schemeClr val="bg2">
                    <a:lumMod val="50000"/>
                  </a:schemeClr>
                </a:solidFill>
                <a:latin typeface="Century Gothic" panose="020B0502020202020204" pitchFamily="34" charset="0"/>
              </a:rPr>
              <a:t>.) számú önkormányzati rendelet (HÉSZ), 7.4. melléklet – </a:t>
            </a:r>
            <a:r>
              <a:rPr lang="hu-HU" sz="3000" b="1" dirty="0">
                <a:solidFill>
                  <a:schemeClr val="bg2">
                    <a:lumMod val="50000"/>
                  </a:schemeClr>
                </a:solidFill>
                <a:latin typeface="Century Gothic" panose="020B0502020202020204" pitchFamily="34" charset="0"/>
              </a:rPr>
              <a:t>Szerdahelyi-dűlő Szabályozási Terv (SZT4)</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Építési övezetek: </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VK-9: </a:t>
            </a:r>
            <a:r>
              <a:rPr lang="hu-HU" sz="3000" b="1" dirty="0">
                <a:solidFill>
                  <a:schemeClr val="bg2">
                    <a:lumMod val="50000"/>
                  </a:schemeClr>
                </a:solidFill>
                <a:latin typeface="Century Gothic" panose="020B0502020202020204" pitchFamily="34" charset="0"/>
              </a:rPr>
              <a:t>Beépíthetőség: 15%, Épületmagasság: 9 méter, min. telekméret: 20000 m</a:t>
            </a:r>
            <a:r>
              <a:rPr lang="hu-HU" sz="3000" b="1" baseline="30000" dirty="0">
                <a:solidFill>
                  <a:schemeClr val="bg2">
                    <a:lumMod val="50000"/>
                  </a:schemeClr>
                </a:solidFill>
                <a:latin typeface="Century Gothic" panose="020B0502020202020204" pitchFamily="34" charset="0"/>
              </a:rPr>
              <a:t>2</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K-Ki-1: </a:t>
            </a:r>
            <a:r>
              <a:rPr lang="hu-HU" sz="3000" b="1" dirty="0">
                <a:solidFill>
                  <a:schemeClr val="bg2">
                    <a:lumMod val="50000"/>
                  </a:schemeClr>
                </a:solidFill>
                <a:latin typeface="Century Gothic" panose="020B0502020202020204" pitchFamily="34" charset="0"/>
              </a:rPr>
              <a:t>Beépíthetőség: 10%, Épületmagasság: 7,5 méter, min. telekméret: 40000 m</a:t>
            </a:r>
            <a:r>
              <a:rPr lang="hu-HU" sz="3000" b="1" baseline="30000" dirty="0">
                <a:solidFill>
                  <a:schemeClr val="bg2">
                    <a:lumMod val="50000"/>
                  </a:schemeClr>
                </a:solidFill>
                <a:latin typeface="Century Gothic" panose="020B0502020202020204" pitchFamily="34" charset="0"/>
              </a:rPr>
              <a:t>2</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Üü-8: </a:t>
            </a:r>
            <a:r>
              <a:rPr lang="hu-HU" sz="3000" b="1" dirty="0">
                <a:solidFill>
                  <a:schemeClr val="bg2">
                    <a:lumMod val="50000"/>
                  </a:schemeClr>
                </a:solidFill>
                <a:latin typeface="Century Gothic" panose="020B0502020202020204" pitchFamily="34" charset="0"/>
              </a:rPr>
              <a:t>Beépíthetőség: 15%, Épületmagasság: 6 méter, min. telekméret: 10000 m</a:t>
            </a:r>
            <a:r>
              <a:rPr lang="hu-HU" sz="3000" b="1" baseline="30000" dirty="0">
                <a:solidFill>
                  <a:schemeClr val="bg2">
                    <a:lumMod val="50000"/>
                  </a:schemeClr>
                </a:solidFill>
                <a:latin typeface="Century Gothic" panose="020B0502020202020204" pitchFamily="34" charset="0"/>
              </a:rPr>
              <a:t>2</a:t>
            </a:r>
            <a:endParaRPr lang="hu-HU" sz="3000" dirty="0">
              <a:solidFill>
                <a:schemeClr val="bg2">
                  <a:lumMod val="50000"/>
                </a:schemeClr>
              </a:solidFill>
              <a:latin typeface="Century Gothic" panose="020B0502020202020204" pitchFamily="34" charset="0"/>
            </a:endParaRP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V-B: Balaton vízmedre és parti sávja, V-B*: Vízgazdálkodási terület tómedren kívül</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További előírások: Magánút, mellette fásítási kötelezettség, 40-50% aktív zöldfelület, zöldfelület kialakítására kijelölt helyek</a:t>
            </a:r>
          </a:p>
          <a:p>
            <a:pPr marL="457200" indent="-457200">
              <a:spcBef>
                <a:spcPts val="600"/>
              </a:spcBef>
              <a:spcAft>
                <a:spcPts val="1000"/>
              </a:spcAft>
              <a:buFontTx/>
              <a:buChar char="-"/>
            </a:pPr>
            <a:endParaRPr lang="hu-HU" sz="3000" dirty="0">
              <a:solidFill>
                <a:schemeClr val="bg2">
                  <a:lumMod val="50000"/>
                </a:schemeClr>
              </a:solidFill>
              <a:latin typeface="Century Gothic" panose="020B0502020202020204" pitchFamily="34" charset="0"/>
            </a:endParaRPr>
          </a:p>
        </p:txBody>
      </p:sp>
      <p:pic>
        <p:nvPicPr>
          <p:cNvPr id="9" name="Kép 8">
            <a:extLst>
              <a:ext uri="{FF2B5EF4-FFF2-40B4-BE49-F238E27FC236}">
                <a16:creationId xmlns:a16="http://schemas.microsoft.com/office/drawing/2014/main" id="{8C0BD205-F5C6-2CD3-6C88-546C303514B8}"/>
              </a:ext>
            </a:extLst>
          </p:cNvPr>
          <p:cNvPicPr>
            <a:picLocks noChangeAspect="1"/>
          </p:cNvPicPr>
          <p:nvPr/>
        </p:nvPicPr>
        <p:blipFill>
          <a:blip r:embed="rId3"/>
          <a:stretch>
            <a:fillRect/>
          </a:stretch>
        </p:blipFill>
        <p:spPr>
          <a:xfrm>
            <a:off x="13019530" y="1412039"/>
            <a:ext cx="10979275" cy="11685862"/>
          </a:xfrm>
          <a:prstGeom prst="rect">
            <a:avLst/>
          </a:prstGeom>
        </p:spPr>
      </p:pic>
    </p:spTree>
    <p:extLst>
      <p:ext uri="{BB962C8B-B14F-4D97-AF65-F5344CB8AC3E}">
        <p14:creationId xmlns:p14="http://schemas.microsoft.com/office/powerpoint/2010/main" val="247853213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5D12F-2AEB-B5A1-4B4A-2C8CFF525713}"/>
            </a:ext>
          </a:extLst>
        </p:cNvPr>
        <p:cNvGrpSpPr/>
        <p:nvPr/>
      </p:nvGrpSpPr>
      <p:grpSpPr>
        <a:xfrm>
          <a:off x="0" y="0"/>
          <a:ext cx="0" cy="0"/>
          <a:chOff x="0" y="0"/>
          <a:chExt cx="0" cy="0"/>
        </a:xfrm>
      </p:grpSpPr>
      <p:pic>
        <p:nvPicPr>
          <p:cNvPr id="8" name="Kép 7">
            <a:extLst>
              <a:ext uri="{FF2B5EF4-FFF2-40B4-BE49-F238E27FC236}">
                <a16:creationId xmlns:a16="http://schemas.microsoft.com/office/drawing/2014/main" id="{8CF22280-CCDB-3C1A-8433-9C7EC0067420}"/>
              </a:ext>
            </a:extLst>
          </p:cNvPr>
          <p:cNvPicPr>
            <a:picLocks noChangeAspect="1"/>
          </p:cNvPicPr>
          <p:nvPr/>
        </p:nvPicPr>
        <p:blipFill>
          <a:blip r:embed="rId2"/>
          <a:stretch>
            <a:fillRect/>
          </a:stretch>
        </p:blipFill>
        <p:spPr>
          <a:xfrm>
            <a:off x="11327906" y="1167776"/>
            <a:ext cx="12503596" cy="12299812"/>
          </a:xfrm>
          <a:prstGeom prst="rect">
            <a:avLst/>
          </a:prstGeom>
        </p:spPr>
      </p:pic>
      <p:sp>
        <p:nvSpPr>
          <p:cNvPr id="6" name="Line">
            <a:extLst>
              <a:ext uri="{FF2B5EF4-FFF2-40B4-BE49-F238E27FC236}">
                <a16:creationId xmlns:a16="http://schemas.microsoft.com/office/drawing/2014/main" id="{26D70006-9908-C5C5-D3B9-9C765EF1D5B0}"/>
              </a:ext>
            </a:extLst>
          </p:cNvPr>
          <p:cNvSpPr/>
          <p:nvPr/>
        </p:nvSpPr>
        <p:spPr>
          <a:xfrm flipV="1">
            <a:off x="2316289" y="477635"/>
            <a:ext cx="0" cy="1123780"/>
          </a:xfrm>
          <a:prstGeom prst="line">
            <a:avLst/>
          </a:prstGeom>
          <a:ln w="12700">
            <a:solidFill>
              <a:srgbClr val="706359"/>
            </a:solidFill>
            <a:miter lim="400000"/>
          </a:ln>
        </p:spPr>
        <p:txBody>
          <a:bodyPr lIns="71437" tIns="71437" rIns="71437" bIns="71437" anchor="ctr"/>
          <a:lstStyle/>
          <a:p>
            <a:pPr>
              <a:defRPr sz="3000" cap="none">
                <a:latin typeface="Helvetica Neue Medium"/>
                <a:ea typeface="Helvetica Neue Medium"/>
                <a:cs typeface="Helvetica Neue Medium"/>
                <a:sym typeface="Helvetica Neue Medium"/>
              </a:defRPr>
            </a:pPr>
            <a:endParaRPr/>
          </a:p>
        </p:txBody>
      </p:sp>
      <p:sp>
        <p:nvSpPr>
          <p:cNvPr id="7" name="Prezentáció címe, a prezentáció alcíme">
            <a:extLst>
              <a:ext uri="{FF2B5EF4-FFF2-40B4-BE49-F238E27FC236}">
                <a16:creationId xmlns:a16="http://schemas.microsoft.com/office/drawing/2014/main" id="{B49F185A-7624-1471-B711-4A703A2B778C}"/>
              </a:ext>
            </a:extLst>
          </p:cNvPr>
          <p:cNvSpPr txBox="1"/>
          <p:nvPr/>
        </p:nvSpPr>
        <p:spPr>
          <a:xfrm>
            <a:off x="2692619" y="809328"/>
            <a:ext cx="13201810" cy="60271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77500" lnSpcReduction="20000"/>
          </a:bodyPr>
          <a:lstStyle>
            <a:lvl1pPr algn="l">
              <a:defRPr sz="3600" cap="none">
                <a:solidFill>
                  <a:srgbClr val="706359"/>
                </a:solidFill>
              </a:defRPr>
            </a:lvl1pPr>
          </a:lstStyle>
          <a:p>
            <a:r>
              <a:rPr lang="hu-HU" cap="small" dirty="0">
                <a:latin typeface="Century Gothic" panose="020B0502020202020204" pitchFamily="34" charset="0"/>
              </a:rPr>
              <a:t>ALSÓÖRS</a:t>
            </a:r>
            <a:r>
              <a:rPr lang="hu-HU" dirty="0">
                <a:latin typeface="Century Gothic" panose="020B0502020202020204" pitchFamily="34" charset="0"/>
              </a:rPr>
              <a:t> </a:t>
            </a:r>
          </a:p>
          <a:p>
            <a:r>
              <a:rPr lang="hu-HU" sz="2600" dirty="0">
                <a:latin typeface="Century Gothic" panose="020B0502020202020204" pitchFamily="34" charset="0"/>
              </a:rPr>
              <a:t>Szerdahelyi-dűlő</a:t>
            </a:r>
          </a:p>
        </p:txBody>
      </p:sp>
      <p:pic>
        <p:nvPicPr>
          <p:cNvPr id="4" name="Kép 3" descr="A képen Grafika, Grafikus tervezés, képernyőkép, tervezés látható&#10;&#10;Előfordulhat, hogy a mesterséges intelligencia által létrehozott tartalom helytelen.">
            <a:extLst>
              <a:ext uri="{FF2B5EF4-FFF2-40B4-BE49-F238E27FC236}">
                <a16:creationId xmlns:a16="http://schemas.microsoft.com/office/drawing/2014/main" id="{B0FC4930-14E3-52B2-F574-040EFF2C18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198" y="477636"/>
            <a:ext cx="1772962" cy="1123780"/>
          </a:xfrm>
          <a:prstGeom prst="rect">
            <a:avLst/>
          </a:prstGeom>
        </p:spPr>
      </p:pic>
      <p:sp>
        <p:nvSpPr>
          <p:cNvPr id="5" name="Prezentáció címe, a prezentáció alcíme">
            <a:extLst>
              <a:ext uri="{FF2B5EF4-FFF2-40B4-BE49-F238E27FC236}">
                <a16:creationId xmlns:a16="http://schemas.microsoft.com/office/drawing/2014/main" id="{45DC7010-49E4-688F-996D-94128D6AB0AF}"/>
              </a:ext>
            </a:extLst>
          </p:cNvPr>
          <p:cNvSpPr txBox="1"/>
          <p:nvPr/>
        </p:nvSpPr>
        <p:spPr>
          <a:xfrm>
            <a:off x="412198" y="1633157"/>
            <a:ext cx="1904090" cy="25629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defRPr sz="3600" cap="none">
                <a:solidFill>
                  <a:srgbClr val="706359"/>
                </a:solidFill>
              </a:defRPr>
            </a:lvl1pPr>
          </a:lstStyle>
          <a:p>
            <a:r>
              <a:rPr lang="hu-HU" sz="1100" b="1" cap="small" dirty="0">
                <a:latin typeface="Century Gothic" panose="020B0502020202020204" pitchFamily="34" charset="0"/>
              </a:rPr>
              <a:t>VÁROS-TEAMPANNON KFT.</a:t>
            </a:r>
            <a:endParaRPr lang="hu-HU" sz="1100" b="1" dirty="0">
              <a:latin typeface="Century Gothic" panose="020B0502020202020204" pitchFamily="34" charset="0"/>
            </a:endParaRPr>
          </a:p>
        </p:txBody>
      </p:sp>
      <p:sp>
        <p:nvSpPr>
          <p:cNvPr id="3" name="Prezentáció címe, a prezentáció alcíme">
            <a:extLst>
              <a:ext uri="{FF2B5EF4-FFF2-40B4-BE49-F238E27FC236}">
                <a16:creationId xmlns:a16="http://schemas.microsoft.com/office/drawing/2014/main" id="{E9240176-B2D9-8020-86F3-8AFDB9154825}"/>
              </a:ext>
            </a:extLst>
          </p:cNvPr>
          <p:cNvSpPr txBox="1"/>
          <p:nvPr/>
        </p:nvSpPr>
        <p:spPr>
          <a:xfrm>
            <a:off x="385194" y="2237572"/>
            <a:ext cx="10942712" cy="227081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70000" lnSpcReduction="20000"/>
          </a:bodyPr>
          <a:lstStyle>
            <a:lvl1pPr algn="l">
              <a:defRPr sz="3600" cap="none">
                <a:solidFill>
                  <a:srgbClr val="706359"/>
                </a:solidFill>
              </a:defRPr>
            </a:lvl1pPr>
          </a:lstStyle>
          <a:p>
            <a:pPr>
              <a:spcAft>
                <a:spcPts val="1200"/>
              </a:spcAft>
            </a:pPr>
            <a:r>
              <a:rPr lang="hu-HU" sz="6400" b="1" dirty="0">
                <a:solidFill>
                  <a:schemeClr val="bg2">
                    <a:lumMod val="50000"/>
                  </a:schemeClr>
                </a:solidFill>
                <a:latin typeface="Century Gothic" panose="020B0502020202020204" pitchFamily="34" charset="0"/>
              </a:rPr>
              <a:t>Felsőbb jogszabályok – </a:t>
            </a:r>
          </a:p>
          <a:p>
            <a:pPr>
              <a:spcAft>
                <a:spcPts val="1200"/>
              </a:spcAft>
            </a:pPr>
            <a:r>
              <a:rPr lang="hu-HU" sz="6400" b="1" dirty="0">
                <a:solidFill>
                  <a:schemeClr val="bg2">
                    <a:lumMod val="50000"/>
                  </a:schemeClr>
                </a:solidFill>
                <a:latin typeface="Century Gothic" panose="020B0502020202020204" pitchFamily="34" charset="0"/>
              </a:rPr>
              <a:t>Balaton Vízparti Terv (BATÉK)</a:t>
            </a:r>
          </a:p>
          <a:p>
            <a:pPr>
              <a:spcAft>
                <a:spcPts val="1200"/>
              </a:spcAft>
            </a:pPr>
            <a:r>
              <a:rPr lang="hu-HU" sz="3900" dirty="0">
                <a:solidFill>
                  <a:schemeClr val="bg2">
                    <a:lumMod val="50000"/>
                  </a:schemeClr>
                </a:solidFill>
                <a:latin typeface="Century Gothic" panose="020B0502020202020204" pitchFamily="34" charset="0"/>
              </a:rPr>
              <a:t>287/2025. (VIII. 27.) Korm. Rendelet a Balaton vízparti területeinek területfelhasználási követelményeiről</a:t>
            </a:r>
          </a:p>
          <a:p>
            <a:endParaRPr lang="hu-HU" sz="5000" dirty="0">
              <a:solidFill>
                <a:schemeClr val="bg2">
                  <a:lumMod val="50000"/>
                </a:schemeClr>
              </a:solidFill>
              <a:latin typeface="Century Gothic" panose="020B0502020202020204" pitchFamily="34" charset="0"/>
            </a:endParaRPr>
          </a:p>
          <a:p>
            <a:pPr>
              <a:spcAft>
                <a:spcPts val="1200"/>
              </a:spcAft>
            </a:pPr>
            <a:endParaRPr sz="5000" b="1" dirty="0">
              <a:solidFill>
                <a:schemeClr val="bg2">
                  <a:lumMod val="50000"/>
                </a:schemeClr>
              </a:solidFill>
              <a:latin typeface="Century Gothic" panose="020B0502020202020204" pitchFamily="34" charset="0"/>
            </a:endParaRPr>
          </a:p>
        </p:txBody>
      </p:sp>
      <p:sp>
        <p:nvSpPr>
          <p:cNvPr id="10" name="Prezentáció címe, a prezentáció alcíme">
            <a:extLst>
              <a:ext uri="{FF2B5EF4-FFF2-40B4-BE49-F238E27FC236}">
                <a16:creationId xmlns:a16="http://schemas.microsoft.com/office/drawing/2014/main" id="{FD98E63E-AF5E-A4D6-11A0-2B0802C10883}"/>
              </a:ext>
            </a:extLst>
          </p:cNvPr>
          <p:cNvSpPr txBox="1"/>
          <p:nvPr/>
        </p:nvSpPr>
        <p:spPr>
          <a:xfrm>
            <a:off x="412199" y="4856505"/>
            <a:ext cx="10555666" cy="931372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defRPr sz="3600" cap="none">
                <a:solidFill>
                  <a:srgbClr val="706359"/>
                </a:solidFill>
              </a:defRPr>
            </a:lvl1pPr>
          </a:lstStyle>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A terv a II. VII. és az I. tömb egy részét </a:t>
            </a:r>
            <a:r>
              <a:rPr lang="hu-HU" sz="3000" b="1" dirty="0">
                <a:solidFill>
                  <a:schemeClr val="bg2">
                    <a:lumMod val="50000"/>
                  </a:schemeClr>
                </a:solidFill>
                <a:latin typeface="Century Gothic" panose="020B0502020202020204" pitchFamily="34" charset="0"/>
              </a:rPr>
              <a:t>összevont beépítésre szánt terület</a:t>
            </a:r>
            <a:r>
              <a:rPr lang="hu-HU" sz="3000" dirty="0">
                <a:solidFill>
                  <a:schemeClr val="bg2">
                    <a:lumMod val="50000"/>
                  </a:schemeClr>
                </a:solidFill>
                <a:latin typeface="Century Gothic" panose="020B0502020202020204" pitchFamily="34" charset="0"/>
              </a:rPr>
              <a:t>ként határozza meg</a:t>
            </a:r>
          </a:p>
          <a:p>
            <a:pPr marL="457200" indent="-457200">
              <a:spcBef>
                <a:spcPts val="600"/>
              </a:spcBef>
              <a:spcAft>
                <a:spcPts val="1000"/>
              </a:spcAft>
              <a:buFontTx/>
              <a:buChar char="-"/>
            </a:pPr>
            <a:r>
              <a:rPr lang="hu-HU" sz="3000" b="1" dirty="0">
                <a:solidFill>
                  <a:schemeClr val="bg2">
                    <a:lumMod val="50000"/>
                  </a:schemeClr>
                </a:solidFill>
                <a:latin typeface="Century Gothic" panose="020B0502020202020204" pitchFamily="34" charset="0"/>
              </a:rPr>
              <a:t>Területhasználat szerint széles spektrum: </a:t>
            </a:r>
            <a:r>
              <a:rPr lang="hu-HU" sz="3000" dirty="0">
                <a:solidFill>
                  <a:schemeClr val="bg2">
                    <a:lumMod val="50000"/>
                  </a:schemeClr>
                </a:solidFill>
                <a:latin typeface="Century Gothic" panose="020B0502020202020204" pitchFamily="34" charset="0"/>
              </a:rPr>
              <a:t>kijelölhető beépítésre nem szánt terület (zöld, erdő, mg, közlekedési, közműterület, különleges terület), beépítésre szánt terület (településközponti vegyes, intézményi vegyes, hétvégiházas, üdülőházas, különleges kemping, kikötő, sportolási, egészségügyi, turisztikai, oktatási kutatási, hal és nádgazdálkodási, üzemi terület stb.) </a:t>
            </a:r>
            <a:r>
              <a:rPr lang="hu-HU" sz="3000" dirty="0">
                <a:solidFill>
                  <a:schemeClr val="tx2">
                    <a:lumMod val="75000"/>
                  </a:schemeClr>
                </a:solidFill>
                <a:latin typeface="Century Gothic" panose="020B0502020202020204" pitchFamily="34" charset="0"/>
              </a:rPr>
              <a:t>(</a:t>
            </a:r>
            <a:r>
              <a:rPr lang="hu-HU" sz="3200" i="1" dirty="0">
                <a:solidFill>
                  <a:schemeClr val="tx2">
                    <a:lumMod val="75000"/>
                  </a:schemeClr>
                </a:solidFill>
              </a:rPr>
              <a:t>2. melléklet a 287/2025. (VIII. 27.) Korm. rendelethez</a:t>
            </a:r>
            <a:r>
              <a:rPr lang="hu-HU" sz="3000" dirty="0">
                <a:solidFill>
                  <a:schemeClr val="tx2">
                    <a:lumMod val="75000"/>
                  </a:schemeClr>
                </a:solidFill>
                <a:latin typeface="Century Gothic" panose="020B0502020202020204" pitchFamily="34" charset="0"/>
              </a:rPr>
              <a:t>)</a:t>
            </a:r>
            <a:endParaRPr lang="hu-HU" sz="3000" b="1" dirty="0">
              <a:solidFill>
                <a:schemeClr val="tx2">
                  <a:lumMod val="75000"/>
                </a:schemeClr>
              </a:solidFill>
              <a:latin typeface="Century Gothic" panose="020B0502020202020204" pitchFamily="34" charset="0"/>
            </a:endParaRP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Az I. tömb egy része (995/14 és 995/15 hrsz részei) </a:t>
            </a:r>
            <a:r>
              <a:rPr lang="hu-HU" sz="3000" b="1" dirty="0">
                <a:solidFill>
                  <a:schemeClr val="bg2">
                    <a:lumMod val="50000"/>
                  </a:schemeClr>
                </a:solidFill>
                <a:latin typeface="Century Gothic" panose="020B0502020202020204" pitchFamily="34" charset="0"/>
              </a:rPr>
              <a:t>kemping</a:t>
            </a:r>
            <a:r>
              <a:rPr lang="hu-HU" sz="3000" dirty="0">
                <a:solidFill>
                  <a:schemeClr val="bg2">
                    <a:lumMod val="50000"/>
                  </a:schemeClr>
                </a:solidFill>
                <a:latin typeface="Century Gothic" panose="020B0502020202020204" pitchFamily="34" charset="0"/>
              </a:rPr>
              <a:t> övezetbe esik</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Közlekedési célú terület, </a:t>
            </a:r>
            <a:r>
              <a:rPr lang="hu-HU" sz="3000" b="1" dirty="0">
                <a:solidFill>
                  <a:schemeClr val="bg2">
                    <a:lumMod val="50000"/>
                  </a:schemeClr>
                </a:solidFill>
                <a:latin typeface="Century Gothic" panose="020B0502020202020204" pitchFamily="34" charset="0"/>
              </a:rPr>
              <a:t>sétány és zöldterület </a:t>
            </a:r>
            <a:r>
              <a:rPr lang="hu-HU" sz="3000" dirty="0">
                <a:solidFill>
                  <a:schemeClr val="bg2">
                    <a:lumMod val="50000"/>
                  </a:schemeClr>
                </a:solidFill>
                <a:latin typeface="Century Gothic" panose="020B0502020202020204" pitchFamily="34" charset="0"/>
              </a:rPr>
              <a:t>van kijelölve!</a:t>
            </a:r>
          </a:p>
          <a:p>
            <a:pPr marL="457200" indent="-457200">
              <a:spcBef>
                <a:spcPts val="600"/>
              </a:spcBef>
              <a:spcAft>
                <a:spcPts val="1000"/>
              </a:spcAft>
              <a:buFontTx/>
              <a:buChar char="-"/>
            </a:pPr>
            <a:r>
              <a:rPr lang="hu-HU" sz="3000" dirty="0">
                <a:solidFill>
                  <a:schemeClr val="bg2">
                    <a:lumMod val="50000"/>
                  </a:schemeClr>
                </a:solidFill>
                <a:latin typeface="Century Gothic" panose="020B0502020202020204" pitchFamily="34" charset="0"/>
              </a:rPr>
              <a:t>A II. és VII. tömb: összevont különleges terület és vízgazdálkodási terület kijelölése</a:t>
            </a:r>
          </a:p>
          <a:p>
            <a:pPr>
              <a:spcBef>
                <a:spcPts val="600"/>
              </a:spcBef>
              <a:spcAft>
                <a:spcPts val="1000"/>
              </a:spcAft>
            </a:pPr>
            <a:endParaRPr lang="hu-HU" sz="3000" dirty="0">
              <a:solidFill>
                <a:schemeClr val="bg2">
                  <a:lumMod val="50000"/>
                </a:schemeClr>
              </a:solidFill>
              <a:latin typeface="Century Gothic" panose="020B0502020202020204" pitchFamily="34" charset="0"/>
            </a:endParaRPr>
          </a:p>
        </p:txBody>
      </p:sp>
      <p:pic>
        <p:nvPicPr>
          <p:cNvPr id="13" name="Kép 12">
            <a:extLst>
              <a:ext uri="{FF2B5EF4-FFF2-40B4-BE49-F238E27FC236}">
                <a16:creationId xmlns:a16="http://schemas.microsoft.com/office/drawing/2014/main" id="{158474F9-4704-56F9-0E97-53AC25D24681}"/>
              </a:ext>
            </a:extLst>
          </p:cNvPr>
          <p:cNvPicPr>
            <a:picLocks noChangeAspect="1"/>
          </p:cNvPicPr>
          <p:nvPr/>
        </p:nvPicPr>
        <p:blipFill>
          <a:blip r:embed="rId4"/>
          <a:stretch>
            <a:fillRect/>
          </a:stretch>
        </p:blipFill>
        <p:spPr>
          <a:xfrm>
            <a:off x="20742883" y="1035655"/>
            <a:ext cx="3255923" cy="5556775"/>
          </a:xfrm>
          <a:prstGeom prst="rect">
            <a:avLst/>
          </a:prstGeom>
        </p:spPr>
      </p:pic>
    </p:spTree>
    <p:extLst>
      <p:ext uri="{BB962C8B-B14F-4D97-AF65-F5344CB8AC3E}">
        <p14:creationId xmlns:p14="http://schemas.microsoft.com/office/powerpoint/2010/main" val="142115781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8" name="Rectangle 177">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ép 3">
            <a:extLst>
              <a:ext uri="{FF2B5EF4-FFF2-40B4-BE49-F238E27FC236}">
                <a16:creationId xmlns:a16="http://schemas.microsoft.com/office/drawing/2014/main" id="{7F6BE9DD-3745-72D1-AE4A-9929BAC31E02}"/>
              </a:ext>
            </a:extLst>
          </p:cNvPr>
          <p:cNvPicPr>
            <a:picLocks noChangeAspect="1"/>
          </p:cNvPicPr>
          <p:nvPr/>
        </p:nvPicPr>
        <p:blipFill>
          <a:blip r:embed="rId2"/>
          <a:srcRect l="6620" r="3602"/>
          <a:stretch>
            <a:fillRect/>
          </a:stretch>
        </p:blipFill>
        <p:spPr>
          <a:xfrm>
            <a:off x="20" y="-44"/>
            <a:ext cx="24383974" cy="13716044"/>
          </a:xfrm>
          <a:prstGeom prst="rect">
            <a:avLst/>
          </a:prstGeom>
        </p:spPr>
      </p:pic>
      <p:sp>
        <p:nvSpPr>
          <p:cNvPr id="180" name="Rectangle 179">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206754" y="2200632"/>
            <a:ext cx="13716006" cy="931469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ectangle 181">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080374" y="4412368"/>
            <a:ext cx="13716006" cy="4891248"/>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rezentáció címe…">
            <a:extLst>
              <a:ext uri="{FF2B5EF4-FFF2-40B4-BE49-F238E27FC236}">
                <a16:creationId xmlns:a16="http://schemas.microsoft.com/office/drawing/2014/main" id="{9D46EFC6-1D32-5E11-66DF-30F4B26F702C}"/>
              </a:ext>
            </a:extLst>
          </p:cNvPr>
          <p:cNvSpPr txBox="1">
            <a:spLocks/>
          </p:cNvSpPr>
          <p:nvPr/>
        </p:nvSpPr>
        <p:spPr>
          <a:xfrm>
            <a:off x="1286932" y="9102074"/>
            <a:ext cx="15585588" cy="315610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marL="0" marR="0" indent="0" algn="l" defTabSz="821531" rtl="0" latinLnBrk="0">
              <a:lnSpc>
                <a:spcPct val="100000"/>
              </a:lnSpc>
              <a:spcBef>
                <a:spcPts val="0"/>
              </a:spcBef>
              <a:spcAft>
                <a:spcPts val="0"/>
              </a:spcAft>
              <a:buClrTx/>
              <a:buSzTx/>
              <a:buFontTx/>
              <a:buNone/>
              <a:tabLst/>
              <a:defRPr sz="6600" b="0" i="0" u="none" strike="noStrike" cap="none" spc="0" baseline="0">
                <a:ln>
                  <a:noFill/>
                </a:ln>
                <a:solidFill>
                  <a:srgbClr val="FFFFFF"/>
                </a:solidFill>
                <a:uFillTx/>
                <a:latin typeface="Arquitecta Medium"/>
                <a:ea typeface="Arquitecta Medium"/>
                <a:cs typeface="Arquitecta Medium"/>
                <a:sym typeface="Arquitecta Medium"/>
              </a:defRPr>
            </a:lvl1pPr>
            <a:lvl2pPr marL="0" marR="0" indent="228600" algn="l" defTabSz="821531" rtl="0" latinLnBrk="0">
              <a:lnSpc>
                <a:spcPct val="100000"/>
              </a:lnSpc>
              <a:spcBef>
                <a:spcPts val="0"/>
              </a:spcBef>
              <a:spcAft>
                <a:spcPts val="0"/>
              </a:spcAft>
              <a:buClrTx/>
              <a:buSzTx/>
              <a:buFontTx/>
              <a:buNone/>
              <a:tabLst/>
              <a:defRPr sz="6600" b="0" i="0" u="none" strike="noStrike" cap="none" spc="0" baseline="0">
                <a:ln>
                  <a:noFill/>
                </a:ln>
                <a:solidFill>
                  <a:srgbClr val="FFFFFF"/>
                </a:solidFill>
                <a:uFillTx/>
                <a:latin typeface="Arquitecta Medium"/>
                <a:ea typeface="Arquitecta Medium"/>
                <a:cs typeface="Arquitecta Medium"/>
                <a:sym typeface="Arquitecta Medium"/>
              </a:defRPr>
            </a:lvl2pPr>
            <a:lvl3pPr marL="0" marR="0" indent="457200" algn="l" defTabSz="821531" rtl="0" latinLnBrk="0">
              <a:lnSpc>
                <a:spcPct val="100000"/>
              </a:lnSpc>
              <a:spcBef>
                <a:spcPts val="0"/>
              </a:spcBef>
              <a:spcAft>
                <a:spcPts val="0"/>
              </a:spcAft>
              <a:buClrTx/>
              <a:buSzTx/>
              <a:buFontTx/>
              <a:buNone/>
              <a:tabLst/>
              <a:defRPr sz="6600" b="0" i="0" u="none" strike="noStrike" cap="none" spc="0" baseline="0">
                <a:ln>
                  <a:noFill/>
                </a:ln>
                <a:solidFill>
                  <a:srgbClr val="FFFFFF"/>
                </a:solidFill>
                <a:uFillTx/>
                <a:latin typeface="Arquitecta Medium"/>
                <a:ea typeface="Arquitecta Medium"/>
                <a:cs typeface="Arquitecta Medium"/>
                <a:sym typeface="Arquitecta Medium"/>
              </a:defRPr>
            </a:lvl3pPr>
            <a:lvl4pPr marL="0" marR="0" indent="685800" algn="l" defTabSz="821531" rtl="0" latinLnBrk="0">
              <a:lnSpc>
                <a:spcPct val="100000"/>
              </a:lnSpc>
              <a:spcBef>
                <a:spcPts val="0"/>
              </a:spcBef>
              <a:spcAft>
                <a:spcPts val="0"/>
              </a:spcAft>
              <a:buClrTx/>
              <a:buSzTx/>
              <a:buFontTx/>
              <a:buNone/>
              <a:tabLst/>
              <a:defRPr sz="6600" b="0" i="0" u="none" strike="noStrike" cap="none" spc="0" baseline="0">
                <a:ln>
                  <a:noFill/>
                </a:ln>
                <a:solidFill>
                  <a:srgbClr val="FFFFFF"/>
                </a:solidFill>
                <a:uFillTx/>
                <a:latin typeface="Arquitecta Medium"/>
                <a:ea typeface="Arquitecta Medium"/>
                <a:cs typeface="Arquitecta Medium"/>
                <a:sym typeface="Arquitecta Medium"/>
              </a:defRPr>
            </a:lvl4pPr>
            <a:lvl5pPr marL="0" marR="0" indent="914400" algn="l" defTabSz="821531" rtl="0" latinLnBrk="0">
              <a:lnSpc>
                <a:spcPct val="100000"/>
              </a:lnSpc>
              <a:spcBef>
                <a:spcPts val="0"/>
              </a:spcBef>
              <a:spcAft>
                <a:spcPts val="0"/>
              </a:spcAft>
              <a:buClrTx/>
              <a:buSzTx/>
              <a:buFontTx/>
              <a:buNone/>
              <a:tabLst/>
              <a:defRPr sz="6600" b="0" i="0" u="none" strike="noStrike" cap="none" spc="0" baseline="0">
                <a:ln>
                  <a:noFill/>
                </a:ln>
                <a:solidFill>
                  <a:srgbClr val="FFFFFF"/>
                </a:solidFill>
                <a:uFillTx/>
                <a:latin typeface="Arquitecta Medium"/>
                <a:ea typeface="Arquitecta Medium"/>
                <a:cs typeface="Arquitecta Medium"/>
                <a:sym typeface="Arquitecta Medium"/>
              </a:defRPr>
            </a:lvl5pPr>
            <a:lvl6pPr marL="27225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6pPr>
            <a:lvl7pPr marL="31670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7pPr>
            <a:lvl8pPr marL="36115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8pPr>
            <a:lvl9pPr marL="4056062" marR="0" indent="-500062" algn="l" defTabSz="821531" rtl="0" latinLnBrk="0">
              <a:lnSpc>
                <a:spcPct val="120000"/>
              </a:lnSpc>
              <a:spcBef>
                <a:spcPts val="5900"/>
              </a:spcBef>
              <a:spcAft>
                <a:spcPts val="0"/>
              </a:spcAft>
              <a:buClrTx/>
              <a:buSzPct val="145000"/>
              <a:buFontTx/>
              <a:buChar char="•"/>
              <a:tabLst/>
              <a:defRPr sz="3600" b="0" i="0" u="none" strike="noStrike" cap="none" spc="0" baseline="0">
                <a:ln>
                  <a:noFill/>
                </a:ln>
                <a:solidFill>
                  <a:srgbClr val="706359"/>
                </a:solidFill>
                <a:uFillTx/>
                <a:latin typeface="Arquitecta Medium"/>
                <a:ea typeface="Arquitecta Medium"/>
                <a:cs typeface="Arquitecta Medium"/>
                <a:sym typeface="Arquitecta Medium"/>
              </a:defRPr>
            </a:lvl9pPr>
          </a:lstStyle>
          <a:p>
            <a:pPr hangingPunct="1">
              <a:lnSpc>
                <a:spcPct val="90000"/>
              </a:lnSpc>
              <a:spcAft>
                <a:spcPts val="600"/>
              </a:spcAft>
              <a:defRPr sz="10000">
                <a:latin typeface="+mn-lt"/>
                <a:ea typeface="+mn-ea"/>
                <a:cs typeface="+mn-cs"/>
                <a:sym typeface="Arquitecta Bold"/>
              </a:defRPr>
            </a:pPr>
            <a:r>
              <a:rPr lang="hu-HU" sz="7000" b="1" dirty="0">
                <a:latin typeface="Century Gothic" panose="020B0502020202020204" pitchFamily="34" charset="0"/>
                <a:ea typeface="+mn-ea"/>
                <a:cs typeface="Calibri" panose="020F0502020204030204" pitchFamily="34" charset="0"/>
                <a:sym typeface="Arquitecta Bold"/>
              </a:rPr>
              <a:t>KÖSZÖNJÜK A FIGYELMET!</a:t>
            </a:r>
          </a:p>
        </p:txBody>
      </p:sp>
    </p:spTree>
  </p:cSld>
  <p:clrMapOvr>
    <a:masterClrMapping/>
  </p:clrMapOvr>
  <p:transition spd="med"/>
</p:sld>
</file>

<file path=ppt/theme/theme1.xml><?xml version="1.0" encoding="utf-8"?>
<a:theme xmlns:a="http://schemas.openxmlformats.org/drawingml/2006/main" name="White">
  <a:themeElements>
    <a:clrScheme name="White">
      <a:dk1>
        <a:srgbClr val="FFFFFF"/>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Arquitecta Bold"/>
        <a:ea typeface="Arquitecta Bold"/>
        <a:cs typeface="Arquitecta Bold"/>
      </a:majorFont>
      <a:minorFont>
        <a:latin typeface="Arquitecta Bold"/>
        <a:ea typeface="Arquitecta Bold"/>
        <a:cs typeface="Arquitecta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4800" b="0" i="0" u="none" strike="noStrike" cap="all" spc="0" normalizeH="0" baseline="0">
            <a:ln>
              <a:noFill/>
            </a:ln>
            <a:solidFill>
              <a:srgbClr val="FFFFFF"/>
            </a:solidFill>
            <a:effectLst/>
            <a:uFillTx/>
            <a:latin typeface="+mn-lt"/>
            <a:ea typeface="+mn-ea"/>
            <a:cs typeface="+mn-cs"/>
            <a:sym typeface="Arquitecta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Arquitecta Bold"/>
        <a:ea typeface="Arquitecta Bold"/>
        <a:cs typeface="Arquitecta Bold"/>
      </a:majorFont>
      <a:minorFont>
        <a:latin typeface="Arquitecta Bold"/>
        <a:ea typeface="Arquitecta Bold"/>
        <a:cs typeface="Arquitecta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4800" b="0" i="0" u="none" strike="noStrike" cap="all" spc="0" normalizeH="0" baseline="0">
            <a:ln>
              <a:noFill/>
            </a:ln>
            <a:solidFill>
              <a:srgbClr val="FFFFFF"/>
            </a:solidFill>
            <a:effectLst/>
            <a:uFillTx/>
            <a:latin typeface="+mn-lt"/>
            <a:ea typeface="+mn-ea"/>
            <a:cs typeface="+mn-cs"/>
            <a:sym typeface="Arquitecta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5011</TotalTime>
  <Words>803</Words>
  <Application>Microsoft Office PowerPoint</Application>
  <PresentationFormat>Egyéni</PresentationFormat>
  <Paragraphs>75</Paragraphs>
  <Slides>8</Slides>
  <Notes>0</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8</vt:i4>
      </vt:variant>
    </vt:vector>
  </HeadingPairs>
  <TitlesOfParts>
    <vt:vector size="17" baseType="lpstr">
      <vt:lpstr>Arquitecta Bold</vt:lpstr>
      <vt:lpstr>Arquitecta Medium</vt:lpstr>
      <vt:lpstr>Century Gothic</vt:lpstr>
      <vt:lpstr>Helvetica Light</vt:lpstr>
      <vt:lpstr>Helvetica Neue</vt:lpstr>
      <vt:lpstr>Helvetica Neue Light</vt:lpstr>
      <vt:lpstr>Helvetica Neue Medium</vt:lpstr>
      <vt:lpstr>Helvetica Neue Thin</vt:lpstr>
      <vt:lpstr>White</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UlbertDzs</dc:creator>
  <cp:lastModifiedBy>Mandula Péter</cp:lastModifiedBy>
  <cp:revision>396</cp:revision>
  <dcterms:modified xsi:type="dcterms:W3CDTF">2026-07-14T09:39:37Z</dcterms:modified>
</cp:coreProperties>
</file>