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34" r:id="rId2"/>
    <p:sldId id="339" r:id="rId3"/>
    <p:sldId id="331" r:id="rId4"/>
    <p:sldId id="336" r:id="rId5"/>
    <p:sldId id="337" r:id="rId6"/>
    <p:sldId id="332" r:id="rId7"/>
    <p:sldId id="338" r:id="rId8"/>
    <p:sldId id="333" r:id="rId9"/>
    <p:sldId id="335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all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quitecta Bold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C8E9E6-AB1A-EACB-A7C3-EC7C708336B9}" name="Tábori Attila" initials="AT" userId="S::tabori.attila@varosteampannon.hu::e11048aa-5785-46a4-a4e9-c010606f6f7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0E266"/>
    <a:srgbClr val="E61B00"/>
    <a:srgbClr val="B482DA"/>
    <a:srgbClr val="CBA9E5"/>
    <a:srgbClr val="EBF939"/>
    <a:srgbClr val="87CB3D"/>
    <a:srgbClr val="3A901C"/>
    <a:srgbClr val="E689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25" autoAdjust="0"/>
    <p:restoredTop sz="94660"/>
  </p:normalViewPr>
  <p:slideViewPr>
    <p:cSldViewPr>
      <p:cViewPr varScale="1">
        <p:scale>
          <a:sx n="45" d="100"/>
          <a:sy n="45" d="100"/>
        </p:scale>
        <p:origin x="30" y="45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4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77693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5334000" y="946546"/>
            <a:ext cx="13716000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1pPr>
            <a:lvl2pPr marL="0" indent="2286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2pPr>
            <a:lvl3pPr marL="0" indent="4572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3pPr>
            <a:lvl4pPr marL="0" indent="6858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4pPr>
            <a:lvl5pPr marL="0" indent="9144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4800" cap="all">
                <a:solidFill>
                  <a:srgbClr val="70635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1pPr>
            <a:lvl2pPr marL="0" indent="2286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2pPr>
            <a:lvl3pPr marL="0" indent="4572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3pPr>
            <a:lvl4pPr marL="0" indent="6858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4pPr>
            <a:lvl5pPr marL="0" indent="914400">
              <a:lnSpc>
                <a:spcPct val="100000"/>
              </a:lnSpc>
              <a:spcBef>
                <a:spcPts val="0"/>
              </a:spcBef>
              <a:buSzTx/>
              <a:buNone/>
              <a:defRPr sz="66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514350" indent="-514350">
              <a:lnSpc>
                <a:spcPct val="100000"/>
              </a:lnSpc>
              <a:spcBef>
                <a:spcPts val="2800"/>
              </a:spcBef>
              <a:defRPr sz="4200"/>
            </a:lvl1pPr>
            <a:lvl2pPr marL="857250" indent="-514350">
              <a:lnSpc>
                <a:spcPct val="100000"/>
              </a:lnSpc>
              <a:spcBef>
                <a:spcPts val="2800"/>
              </a:spcBef>
              <a:defRPr sz="4200"/>
            </a:lvl2pPr>
            <a:lvl3pPr marL="1200150" indent="-514350">
              <a:lnSpc>
                <a:spcPct val="100000"/>
              </a:lnSpc>
              <a:spcBef>
                <a:spcPts val="2800"/>
              </a:spcBef>
              <a:defRPr sz="4200"/>
            </a:lvl3pPr>
            <a:lvl4pPr marL="1543050" indent="-514350">
              <a:lnSpc>
                <a:spcPct val="100000"/>
              </a:lnSpc>
              <a:spcBef>
                <a:spcPts val="2800"/>
              </a:spcBef>
              <a:defRPr sz="4200"/>
            </a:lvl4pPr>
            <a:lvl5pPr marL="1885950" indent="-514350">
              <a:lnSpc>
                <a:spcPct val="100000"/>
              </a:lnSpc>
              <a:spcBef>
                <a:spcPts val="2800"/>
              </a:spcBef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6" r:id="rId5"/>
    <p:sldLayoutId id="2147483657" r:id="rId6"/>
    <p:sldLayoutId id="2147483660" r:id="rId7"/>
  </p:sldLayoutIdLst>
  <p:transition spd="med"/>
  <p:txStyles>
    <p:titleStyle>
      <a:lvl1pPr marL="0" marR="0" indent="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1pPr>
      <a:lvl2pPr marL="0" marR="0" indent="2286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2pPr>
      <a:lvl3pPr marL="0" marR="0" indent="4572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3pPr>
      <a:lvl4pPr marL="0" marR="0" indent="6858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4pPr>
      <a:lvl5pPr marL="0" marR="0" indent="9144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5pPr>
      <a:lvl6pPr marL="0" marR="0" indent="11430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6pPr>
      <a:lvl7pPr marL="0" marR="0" indent="13716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7pPr>
      <a:lvl8pPr marL="0" marR="0" indent="16002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8pPr>
      <a:lvl9pPr marL="0" marR="0" indent="182880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quitecta Bold"/>
        </a:defRPr>
      </a:lvl9pPr>
    </p:titleStyle>
    <p:bodyStyle>
      <a:lvl1pPr marL="5000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1pPr>
      <a:lvl2pPr marL="9445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2pPr>
      <a:lvl3pPr marL="13890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3pPr>
      <a:lvl4pPr marL="18335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4pPr>
      <a:lvl5pPr marL="22780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5pPr>
      <a:lvl6pPr marL="27225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6pPr>
      <a:lvl7pPr marL="31670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7pPr>
      <a:lvl8pPr marL="36115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8pPr>
      <a:lvl9pPr marL="4056062" marR="0" indent="-500062" algn="l" defTabSz="821531" rtl="0" latinLnBrk="0">
        <a:lnSpc>
          <a:spcPct val="12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706359"/>
          </a:solidFill>
          <a:uFillTx/>
          <a:latin typeface="Arquitecta Medium"/>
          <a:ea typeface="Arquitecta Medium"/>
          <a:cs typeface="Arquitecta Medium"/>
          <a:sym typeface="Arquitecta Medium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jt.jog.gov.hu/jogszabaly/2005-7-SP-5Y3636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E5C01E03-BA56-5429-78BA-1CBC4CF2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7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5" name="Prezentáció címe…">
            <a:extLst>
              <a:ext uri="{FF2B5EF4-FFF2-40B4-BE49-F238E27FC236}">
                <a16:creationId xmlns:a16="http://schemas.microsoft.com/office/drawing/2014/main" id="{AA915344-7B41-ABB2-1933-19C56361F3A2}"/>
              </a:ext>
            </a:extLst>
          </p:cNvPr>
          <p:cNvSpPr txBox="1">
            <a:spLocks/>
          </p:cNvSpPr>
          <p:nvPr/>
        </p:nvSpPr>
        <p:spPr>
          <a:xfrm>
            <a:off x="1286932" y="9102074"/>
            <a:ext cx="14145428" cy="3444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1pPr>
            <a:lvl2pPr marL="0" marR="0" indent="2286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2pPr>
            <a:lvl3pPr marL="0" marR="0" indent="4572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3pPr>
            <a:lvl4pPr marL="0" marR="0" indent="6858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4pPr>
            <a:lvl5pPr marL="0" marR="0" indent="9144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5pPr>
            <a:lvl6pPr marL="27225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6pPr>
            <a:lvl7pPr marL="31670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7pPr>
            <a:lvl8pPr marL="36115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8pPr>
            <a:lvl9pPr marL="40560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9pPr>
          </a:lstStyle>
          <a:p>
            <a:pPr hangingPunct="1">
              <a:lnSpc>
                <a:spcPct val="90000"/>
              </a:lnSpc>
              <a:spcAft>
                <a:spcPts val="600"/>
              </a:spcAft>
              <a:defRPr sz="10000">
                <a:latin typeface="+mn-lt"/>
                <a:ea typeface="+mn-ea"/>
                <a:cs typeface="+mn-cs"/>
                <a:sym typeface="Arquitecta Bold"/>
              </a:defRPr>
            </a:pPr>
            <a:br>
              <a:rPr lang="hu-HU" sz="6000" b="1" dirty="0">
                <a:latin typeface="Century Gothic" panose="020B0502020202020204" pitchFamily="34" charset="0"/>
                <a:ea typeface="+mn-ea"/>
                <a:cs typeface="Calibri" panose="020F0502020204030204" pitchFamily="34" charset="0"/>
                <a:sym typeface="Arquitecta Bold"/>
              </a:rPr>
            </a:br>
            <a:r>
              <a:rPr lang="hu-HU" sz="6000" b="1" dirty="0"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Century Gothic" panose="020B0502020202020204" pitchFamily="34" charset="0"/>
                <a:ea typeface="+mn-ea"/>
                <a:cs typeface="Calibri" panose="020F0502020204030204" pitchFamily="34" charset="0"/>
                <a:sym typeface="Arquitecta Bold"/>
              </a:rPr>
              <a:t>ALSÓÖRS, SZŐLŐHEGY</a:t>
            </a:r>
            <a:endParaRPr lang="hu-HU" sz="6000" b="1" dirty="0">
              <a:latin typeface="Century Gothic" panose="020B0502020202020204" pitchFamily="34" charset="0"/>
              <a:ea typeface="+mn-ea"/>
              <a:cs typeface="Calibri" panose="020F0502020204030204" pitchFamily="34" charset="0"/>
              <a:sym typeface="Arquitecta Bold"/>
            </a:endParaRPr>
          </a:p>
          <a:p>
            <a:pPr hangingPunct="1">
              <a:lnSpc>
                <a:spcPct val="90000"/>
              </a:lnSpc>
              <a:spcAft>
                <a:spcPts val="600"/>
              </a:spcAft>
              <a:defRPr sz="10000">
                <a:latin typeface="+mn-lt"/>
                <a:ea typeface="+mn-ea"/>
                <a:cs typeface="+mn-cs"/>
                <a:sym typeface="Arquitecta Bold"/>
              </a:defRPr>
            </a:pPr>
            <a:r>
              <a:rPr lang="hu-HU" sz="6000" i="1" dirty="0">
                <a:latin typeface="Century Gothic" panose="020B0502020202020204" pitchFamily="34" charset="0"/>
                <a:ea typeface="+mn-ea"/>
                <a:cs typeface="Calibri" panose="020F0502020204030204" pitchFamily="34" charset="0"/>
                <a:sym typeface="Arquitecta Bold"/>
              </a:rPr>
              <a:t>Tervezői fogadónap</a:t>
            </a:r>
            <a:endParaRPr lang="hu-HU" sz="6000" dirty="0">
              <a:latin typeface="Century Gothic" panose="020B0502020202020204" pitchFamily="34" charset="0"/>
              <a:ea typeface="+mn-ea"/>
              <a:cs typeface="Calibri" panose="020F0502020204030204" pitchFamily="34" charset="0"/>
              <a:sym typeface="Arquitecta Bold"/>
            </a:endParaRPr>
          </a:p>
          <a:p>
            <a:pPr hangingPunct="1">
              <a:lnSpc>
                <a:spcPct val="90000"/>
              </a:lnSpc>
              <a:spcAft>
                <a:spcPts val="600"/>
              </a:spcAft>
              <a:defRPr sz="10000">
                <a:latin typeface="+mn-lt"/>
                <a:ea typeface="+mn-ea"/>
                <a:cs typeface="+mn-cs"/>
                <a:sym typeface="Arquitecta Bold"/>
              </a:defRPr>
            </a:pPr>
            <a:r>
              <a:rPr lang="hu-HU" sz="6000" dirty="0">
                <a:latin typeface="Century Gothic" panose="020B0502020202020204" pitchFamily="34" charset="0"/>
                <a:ea typeface="+mn-ea"/>
                <a:cs typeface="Calibri" panose="020F0502020204030204" pitchFamily="34" charset="0"/>
                <a:sym typeface="Arquitecta Bold"/>
              </a:rPr>
              <a:t>2026. július</a:t>
            </a:r>
          </a:p>
        </p:txBody>
      </p:sp>
    </p:spTree>
    <p:extLst>
      <p:ext uri="{BB962C8B-B14F-4D97-AF65-F5344CB8AC3E}">
        <p14:creationId xmlns:p14="http://schemas.microsoft.com/office/powerpoint/2010/main" val="250783874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ezentáció címe, a prezentáció alcíme">
            <a:extLst>
              <a:ext uri="{FF2B5EF4-FFF2-40B4-BE49-F238E27FC236}">
                <a16:creationId xmlns:a16="http://schemas.microsoft.com/office/drawing/2014/main" id="{AB6FD0D8-DA99-0251-B722-ED642DFB019A}"/>
              </a:ext>
            </a:extLst>
          </p:cNvPr>
          <p:cNvSpPr txBox="1"/>
          <p:nvPr/>
        </p:nvSpPr>
        <p:spPr>
          <a:xfrm>
            <a:off x="724000" y="3473624"/>
            <a:ext cx="23978664" cy="797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hu-HU" sz="4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Vonatkozó jogszabályok: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2023. évi C. törvény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(a magyar építészetről)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2018. évi CXXXIX. Törvény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(Magyarország és egyes kiemelt térségeinek területrendezési tervéről)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287/2025. (VIII. 27.) Korm. Rendelet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(a Balaton vízparti területeinek területfelhasználási követelményeiről - BATÉK)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280/2024. (IX. 30.) Korm. Rendelet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(a településrendezési és építési követelmények alapszabályzatáról - TÉKA)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419/2021. (VII. 15.) Korm. Rendelet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(a településtervek tartalmáról, elkészítésének és elfogadásának rendjéről, valamint egyes településrendezési sajátos jogintézményekről)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Helyi rendelet: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Alsóörs Helyi Építési Szabályzata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elérhető: 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hlinkClick r:id="rId2"/>
              </a:rPr>
              <a:t>https://njt.jog.gov.hu/jogszabaly/2005-7-SP-5Y3636</a:t>
            </a: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Prezentáció címe, a prezentáció alcíme">
            <a:extLst>
              <a:ext uri="{FF2B5EF4-FFF2-40B4-BE49-F238E27FC236}">
                <a16:creationId xmlns:a16="http://schemas.microsoft.com/office/drawing/2014/main" id="{B9FD88BE-D452-D724-BBEA-06B34C5BE84C}"/>
              </a:ext>
            </a:extLst>
          </p:cNvPr>
          <p:cNvSpPr txBox="1"/>
          <p:nvPr/>
        </p:nvSpPr>
        <p:spPr>
          <a:xfrm>
            <a:off x="742728" y="1169368"/>
            <a:ext cx="12241360" cy="1296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92500" lnSpcReduction="1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hu-HU" sz="4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Kiegészítő dia: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tervezés során figyelembe veendő magasabb rendű jogszabályok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0504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BCB49-A057-A90A-9717-1FAEB4E9A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ép 22">
            <a:extLst>
              <a:ext uri="{FF2B5EF4-FFF2-40B4-BE49-F238E27FC236}">
                <a16:creationId xmlns:a16="http://schemas.microsoft.com/office/drawing/2014/main" id="{F5EFAFCA-7195-C039-DCF1-B87AED01E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78"/>
          <a:stretch>
            <a:fillRect/>
          </a:stretch>
        </p:blipFill>
        <p:spPr>
          <a:xfrm>
            <a:off x="430227" y="5826460"/>
            <a:ext cx="7466462" cy="7582958"/>
          </a:xfrm>
          <a:prstGeom prst="rect">
            <a:avLst/>
          </a:prstGeom>
        </p:spPr>
      </p:pic>
      <p:sp>
        <p:nvSpPr>
          <p:cNvPr id="6" name="Line">
            <a:extLst>
              <a:ext uri="{FF2B5EF4-FFF2-40B4-BE49-F238E27FC236}">
                <a16:creationId xmlns:a16="http://schemas.microsoft.com/office/drawing/2014/main" id="{CA919887-3393-73E1-FC61-F49034340959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C6F07475-AB3E-4814-DFF3-14186B411ED3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870C81E-4835-FDFB-CD62-18D1D97EFC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6A401901-CF84-F71A-EA0A-4920A34B3BE4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Prezentáció címe, a prezentáció alcíme">
            <a:extLst>
              <a:ext uri="{FF2B5EF4-FFF2-40B4-BE49-F238E27FC236}">
                <a16:creationId xmlns:a16="http://schemas.microsoft.com/office/drawing/2014/main" id="{9F2E69E9-4040-0D8C-D9B4-A5D3003C6C9D}"/>
              </a:ext>
            </a:extLst>
          </p:cNvPr>
          <p:cNvSpPr txBox="1"/>
          <p:nvPr/>
        </p:nvSpPr>
        <p:spPr>
          <a:xfrm>
            <a:off x="385195" y="2237572"/>
            <a:ext cx="7485222" cy="1338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5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Elhelyezkedés</a:t>
            </a: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Prezentáció címe, a prezentáció alcíme">
            <a:extLst>
              <a:ext uri="{FF2B5EF4-FFF2-40B4-BE49-F238E27FC236}">
                <a16:creationId xmlns:a16="http://schemas.microsoft.com/office/drawing/2014/main" id="{EACFDAEF-6AF9-342D-F6FD-C3B140FECF83}"/>
              </a:ext>
            </a:extLst>
          </p:cNvPr>
          <p:cNvSpPr txBox="1"/>
          <p:nvPr/>
        </p:nvSpPr>
        <p:spPr>
          <a:xfrm>
            <a:off x="10802722" y="569787"/>
            <a:ext cx="12699463" cy="300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Lehatárolása nem egyértelmű, mint településrész, tágabb értelemben: Csere-hegytől délre, Füredi úttól északra, keleten Almádi, nyugaton a </a:t>
            </a:r>
            <a:r>
              <a:rPr lang="hu-HU" sz="3000" dirty="0" err="1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Loki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út, Patak utca határolja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Ingatlannyilvántartási értelemben, fekvéshatárok szerint egy része belterület, egy része külterület (zártkert)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D0E2BB6-A38B-B9E5-CFDB-FD21F57B3A7E}"/>
              </a:ext>
            </a:extLst>
          </p:cNvPr>
          <p:cNvSpPr/>
          <p:nvPr/>
        </p:nvSpPr>
        <p:spPr>
          <a:xfrm rot="14016253">
            <a:off x="4679128" y="7516652"/>
            <a:ext cx="1573342" cy="2360106"/>
          </a:xfrm>
          <a:prstGeom prst="ellipse">
            <a:avLst/>
          </a:prstGeom>
          <a:noFill/>
          <a:ln w="57150" cap="flat">
            <a:solidFill>
              <a:srgbClr val="C00000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hu-HU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5" name="Kép 24">
            <a:extLst>
              <a:ext uri="{FF2B5EF4-FFF2-40B4-BE49-F238E27FC236}">
                <a16:creationId xmlns:a16="http://schemas.microsoft.com/office/drawing/2014/main" id="{54E2A69B-2C9B-AD9F-9923-4F5720EA33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06" r="9867"/>
          <a:stretch>
            <a:fillRect/>
          </a:stretch>
        </p:blipFill>
        <p:spPr>
          <a:xfrm>
            <a:off x="8508798" y="5816933"/>
            <a:ext cx="7076808" cy="7582958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:a16="http://schemas.microsoft.com/office/drawing/2014/main" id="{2870C78F-2B5F-2590-DBEC-DEC5442668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082"/>
          <a:stretch>
            <a:fillRect/>
          </a:stretch>
        </p:blipFill>
        <p:spPr>
          <a:xfrm>
            <a:off x="11996268" y="12825977"/>
            <a:ext cx="2652548" cy="516749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AFECC4F7-A388-A33F-B02C-67421FFF93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985" r="8035"/>
          <a:stretch>
            <a:fillRect/>
          </a:stretch>
        </p:blipFill>
        <p:spPr>
          <a:xfrm>
            <a:off x="16244498" y="5826460"/>
            <a:ext cx="7789581" cy="75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891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AA6BE-0AEB-B934-C91C-531D924D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4521633F-14DF-AF3E-801C-1307BAEB450C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D49912C7-9D5A-CC98-7767-89CDC5EDA1AC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FB954CB-C5E7-F83B-5C5A-BF78A94E5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38E57D30-E2E6-06A8-834D-0607C8B3C855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Prezentáció címe, a prezentáció alcíme">
            <a:extLst>
              <a:ext uri="{FF2B5EF4-FFF2-40B4-BE49-F238E27FC236}">
                <a16:creationId xmlns:a16="http://schemas.microsoft.com/office/drawing/2014/main" id="{50A786B9-415C-0361-2DCB-5C436A56DEDF}"/>
              </a:ext>
            </a:extLst>
          </p:cNvPr>
          <p:cNvSpPr txBox="1"/>
          <p:nvPr/>
        </p:nvSpPr>
        <p:spPr>
          <a:xfrm>
            <a:off x="385195" y="2237572"/>
            <a:ext cx="7485222" cy="1338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5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Művelés, használat</a:t>
            </a: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Prezentáció címe, a prezentáció alcíme">
            <a:extLst>
              <a:ext uri="{FF2B5EF4-FFF2-40B4-BE49-F238E27FC236}">
                <a16:creationId xmlns:a16="http://schemas.microsoft.com/office/drawing/2014/main" id="{9CFCB330-55B8-D104-0D6F-FB237E294BE7}"/>
              </a:ext>
            </a:extLst>
          </p:cNvPr>
          <p:cNvSpPr txBox="1"/>
          <p:nvPr/>
        </p:nvSpPr>
        <p:spPr>
          <a:xfrm>
            <a:off x="89567" y="4024966"/>
            <a:ext cx="12699463" cy="9213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Ingatlannyilvántartás szerinti használat mozaikos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Római úttól délre főként szőlő és gyep, néhány szántó és gyümölcsös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Belterületen kivett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Belterület, Római út és Csere-hegy közötti területen kivett, kert, gyümölcsös és szőlő vegyesen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 valós használatban ennél kevesebb az aktívan művelt telek, a Szőlőhegy használata átalakulóban van, a szőlő művelés kifejezetten visszaszorult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Konfliktusok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rgbClr val="000000"/>
                </a:solidFill>
                <a:latin typeface="Century Gothic" panose="020B0502020202020204" pitchFamily="34" charset="0"/>
              </a:rPr>
              <a:t>Lakó‑ és üdülési funkciójú területhasználat a szőlőhegyen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Közterületek és a telekszerkezet rendezetlen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Közműhálózat hiányos, 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csatornahálózat nem épült ki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, veszélyeztetett </a:t>
            </a:r>
            <a:r>
              <a:rPr lang="hu-HU" sz="3000" dirty="0">
                <a:solidFill>
                  <a:srgbClr val="000000"/>
                </a:solidFill>
                <a:latin typeface="Century Gothic" panose="020B0502020202020204" pitchFamily="34" charset="0"/>
              </a:rPr>
              <a:t>felszíni és felszín alatti vizek 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További beépítés a táji jelleg megszűnéséhez, ökológiai értékek csökkenéséhez vezet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Alsóörs jellegzetes Balaton-parti látképét veszélyezteti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18E11A5-DA11-32DF-198B-56034C7F2C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44"/>
          <a:stretch>
            <a:fillRect/>
          </a:stretch>
        </p:blipFill>
        <p:spPr>
          <a:xfrm>
            <a:off x="12789030" y="3020429"/>
            <a:ext cx="11243363" cy="1049283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69F49E1-DA99-EC32-E399-A215D3053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8185" y="8540128"/>
            <a:ext cx="2809383" cy="49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2605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F21A1-E395-110F-F637-DE4BB5FE3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D9F01097-DEF3-4A8B-AB4B-9DE5CD70DCC4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A3D8A432-210D-C70D-2285-53A801831B58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F7E0D2F-0B0C-598E-76B3-E51D486A0B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EF543791-FE25-DD1C-3F2E-C441433C469E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10" name="Prezentáció címe, a prezentáció alcíme">
            <a:extLst>
              <a:ext uri="{FF2B5EF4-FFF2-40B4-BE49-F238E27FC236}">
                <a16:creationId xmlns:a16="http://schemas.microsoft.com/office/drawing/2014/main" id="{840E5B9F-9922-BB4D-7D2D-670523069256}"/>
              </a:ext>
            </a:extLst>
          </p:cNvPr>
          <p:cNvSpPr txBox="1"/>
          <p:nvPr/>
        </p:nvSpPr>
        <p:spPr>
          <a:xfrm>
            <a:off x="89567" y="4024967"/>
            <a:ext cx="12699463" cy="797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Településszerkezeti Terv 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kijelöli: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Beépítésre szánt: Hétvégiházas üdülőterület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Beépítésre nem szánt: kertes mezőgazdasági, általános mezőgazdasági terület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E4DDC9E-07C9-0783-3E78-54C9BDAF9E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68"/>
          <a:stretch>
            <a:fillRect/>
          </a:stretch>
        </p:blipFill>
        <p:spPr>
          <a:xfrm>
            <a:off x="12371710" y="2465512"/>
            <a:ext cx="11450190" cy="8568952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5DAD72ED-67F2-6DAB-3D7C-6EC458A0C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3539" y="11115829"/>
            <a:ext cx="5061666" cy="1944216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18E6856C-6988-CFE5-8B18-98AB1CF7FA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8011"/>
          <a:stretch>
            <a:fillRect/>
          </a:stretch>
        </p:blipFill>
        <p:spPr>
          <a:xfrm>
            <a:off x="19146438" y="11578788"/>
            <a:ext cx="4675462" cy="1053311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0345AF8C-D55C-7B86-7CD3-A07A2C68F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04370" y="11221230"/>
            <a:ext cx="5117530" cy="357558"/>
          </a:xfrm>
          <a:prstGeom prst="rect">
            <a:avLst/>
          </a:prstGeom>
        </p:spPr>
      </p:pic>
      <p:sp>
        <p:nvSpPr>
          <p:cNvPr id="19" name="Prezentáció címe, a prezentáció alcíme">
            <a:extLst>
              <a:ext uri="{FF2B5EF4-FFF2-40B4-BE49-F238E27FC236}">
                <a16:creationId xmlns:a16="http://schemas.microsoft.com/office/drawing/2014/main" id="{F225A5B9-88E7-07FC-B568-8DAB6602AAC4}"/>
              </a:ext>
            </a:extLst>
          </p:cNvPr>
          <p:cNvSpPr txBox="1"/>
          <p:nvPr/>
        </p:nvSpPr>
        <p:spPr>
          <a:xfrm>
            <a:off x="385195" y="2237572"/>
            <a:ext cx="7485222" cy="1338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5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Hatályos szabályozás</a:t>
            </a: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36242B35-BE51-170C-4155-E7EAF8952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20792" y="12621905"/>
            <a:ext cx="576064" cy="390238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331B894-FE64-BE12-BE2F-292F4D974C07}"/>
              </a:ext>
            </a:extLst>
          </p:cNvPr>
          <p:cNvSpPr txBox="1"/>
          <p:nvPr/>
        </p:nvSpPr>
        <p:spPr>
          <a:xfrm>
            <a:off x="19464808" y="12629420"/>
            <a:ext cx="4675462" cy="4212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hu-HU" sz="1800" dirty="0">
                <a:solidFill>
                  <a:srgbClr val="000000"/>
                </a:solidFill>
              </a:rPr>
              <a:t>Nemzeti Park leendő védőövezete</a:t>
            </a:r>
          </a:p>
        </p:txBody>
      </p:sp>
    </p:spTree>
    <p:extLst>
      <p:ext uri="{BB962C8B-B14F-4D97-AF65-F5344CB8AC3E}">
        <p14:creationId xmlns:p14="http://schemas.microsoft.com/office/powerpoint/2010/main" val="179867557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31BA-965C-BA14-DBEC-C218C409B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52E352D7-A4A1-FEF1-6EFF-D837A5B30ED2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FE671D57-1DFE-CB65-4F40-5C75BE873E49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11ED4EB-D530-7BB0-BC49-41A2CECC5B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7309FF4F-BA07-CEFC-2F56-8CE1FD2C6E52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Prezentáció címe, a prezentáció alcíme">
            <a:extLst>
              <a:ext uri="{FF2B5EF4-FFF2-40B4-BE49-F238E27FC236}">
                <a16:creationId xmlns:a16="http://schemas.microsoft.com/office/drawing/2014/main" id="{5A8B4BB0-4B64-3FF7-378A-6E46E73C5CB7}"/>
              </a:ext>
            </a:extLst>
          </p:cNvPr>
          <p:cNvSpPr txBox="1"/>
          <p:nvPr/>
        </p:nvSpPr>
        <p:spPr>
          <a:xfrm>
            <a:off x="385195" y="2237572"/>
            <a:ext cx="7485222" cy="1338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5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Hatályos szabályozás</a:t>
            </a: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Prezentáció címe, a prezentáció alcíme">
            <a:extLst>
              <a:ext uri="{FF2B5EF4-FFF2-40B4-BE49-F238E27FC236}">
                <a16:creationId xmlns:a16="http://schemas.microsoft.com/office/drawing/2014/main" id="{721BC0A8-EBD9-4893-B035-3C301EAB1760}"/>
              </a:ext>
            </a:extLst>
          </p:cNvPr>
          <p:cNvSpPr txBox="1"/>
          <p:nvPr/>
        </p:nvSpPr>
        <p:spPr>
          <a:xfrm>
            <a:off x="376672" y="3575727"/>
            <a:ext cx="10303160" cy="9330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7/2005.(</a:t>
            </a:r>
            <a:r>
              <a:rPr lang="hu-HU" sz="3000" dirty="0" err="1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XI.ll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.) számú önkormányzati rendelet (</a:t>
            </a: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HÉSZ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):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Telkekre vonatkozó jogok és követelmények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Szabályozási Tervlapok: SZT1 és SZT2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Övezetek: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Üh-4, 5: beépítésre szánt, 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Beépíthetőség: 15%, Épületmagasság: 3,5-4 méter, min. telekméret: 1000 m</a:t>
            </a:r>
            <a:r>
              <a:rPr lang="hu-HU" sz="3000" b="1" baseline="30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Mk-2-5: beépítésre nem szánt,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Beépíthetőség: 2-3%, Épületmagasság: 4 méter, min. telekméret: 1500, 2000, 3000 m</a:t>
            </a:r>
            <a:r>
              <a:rPr lang="hu-HU" sz="3000" b="1" baseline="30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Lakó funkció csak Mk-3*-ban engedett, erre nincs lehetőség az új </a:t>
            </a:r>
            <a:r>
              <a:rPr lang="hu-HU" sz="3000" dirty="0" err="1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TrTv</a:t>
            </a:r>
            <a:r>
              <a:rPr lang="hu-HU" sz="3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. alapján</a:t>
            </a:r>
          </a:p>
          <a:p>
            <a:pPr marL="457200" indent="-457200"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hu-HU" sz="3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9" name="Kép 28">
            <a:extLst>
              <a:ext uri="{FF2B5EF4-FFF2-40B4-BE49-F238E27FC236}">
                <a16:creationId xmlns:a16="http://schemas.microsoft.com/office/drawing/2014/main" id="{8BDDC754-A980-05CF-A122-091743DA9B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14"/>
          <a:stretch>
            <a:fillRect/>
          </a:stretch>
        </p:blipFill>
        <p:spPr>
          <a:xfrm>
            <a:off x="11039871" y="2233267"/>
            <a:ext cx="12958933" cy="1091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6707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2736A-22D5-B24A-3835-E20124CC2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8CA0A58F-F25E-721B-F2DC-84B6E589E858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B1145E1D-0F6A-A999-8849-F00229E61613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8C6F371-D461-D834-0C89-3489AFC342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115CEBAB-E3D4-7DF0-1700-4693F5C56FBD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Prezentáció címe, a prezentáció alcíme">
            <a:extLst>
              <a:ext uri="{FF2B5EF4-FFF2-40B4-BE49-F238E27FC236}">
                <a16:creationId xmlns:a16="http://schemas.microsoft.com/office/drawing/2014/main" id="{E650F271-D2C2-8E03-839F-6D03738069AB}"/>
              </a:ext>
            </a:extLst>
          </p:cNvPr>
          <p:cNvSpPr txBox="1"/>
          <p:nvPr/>
        </p:nvSpPr>
        <p:spPr>
          <a:xfrm>
            <a:off x="385194" y="2237572"/>
            <a:ext cx="8926486" cy="31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85000" lnSpcReduction="1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>
              <a:spcAft>
                <a:spcPts val="1200"/>
              </a:spcAft>
            </a:pPr>
            <a:r>
              <a:rPr lang="hu-HU" sz="6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Felsőbb jogszabályok – </a:t>
            </a:r>
          </a:p>
          <a:p>
            <a:pPr>
              <a:spcAft>
                <a:spcPts val="1200"/>
              </a:spcAft>
            </a:pPr>
            <a:r>
              <a:rPr lang="hu-HU" sz="6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2018. évi CXXXIX. törvény</a:t>
            </a:r>
          </a:p>
          <a:p>
            <a:pPr>
              <a:spcAft>
                <a:spcPts val="1200"/>
              </a:spcAft>
            </a:pPr>
            <a:r>
              <a:rPr lang="hu-HU" sz="39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Magyarország és egyes kiemelt térségeinek területrendezési tervéről</a:t>
            </a:r>
          </a:p>
          <a:p>
            <a:endParaRPr lang="hu-HU" sz="5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</a:pP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EB7DC296-2570-FE52-13EF-3F9ACC4F2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4231897"/>
            <a:ext cx="11779801" cy="8981010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ECD13B74-C35E-FB01-35E6-9DCACDF379FC}"/>
              </a:ext>
            </a:extLst>
          </p:cNvPr>
          <p:cNvSpPr txBox="1"/>
          <p:nvPr/>
        </p:nvSpPr>
        <p:spPr>
          <a:xfrm>
            <a:off x="12193222" y="3530573"/>
            <a:ext cx="12211664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hu-HU" sz="3000" dirty="0">
                <a:solidFill>
                  <a:srgbClr val="000000"/>
                </a:solidFill>
                <a:latin typeface="Century Gothic" panose="020B0502020202020204" pitchFamily="34" charset="0"/>
              </a:rPr>
              <a:t>BALATON KIEMELT ÜDÜLŐKÖRZET TERÜLETRENDEZÉSI TERVE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69CB0A41-13C6-AFA7-EBD2-E35BF1B27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3131" y="191607"/>
            <a:ext cx="6048670" cy="3139392"/>
          </a:xfrm>
          <a:prstGeom prst="rect">
            <a:avLst/>
          </a:prstGeom>
        </p:spPr>
      </p:pic>
      <p:sp>
        <p:nvSpPr>
          <p:cNvPr id="23" name="Szövegdoboz 22">
            <a:extLst>
              <a:ext uri="{FF2B5EF4-FFF2-40B4-BE49-F238E27FC236}">
                <a16:creationId xmlns:a16="http://schemas.microsoft.com/office/drawing/2014/main" id="{E2B268BE-4A2F-34EB-73BD-BCA28ECB4F05}"/>
              </a:ext>
            </a:extLst>
          </p:cNvPr>
          <p:cNvSpPr txBox="1"/>
          <p:nvPr/>
        </p:nvSpPr>
        <p:spPr>
          <a:xfrm>
            <a:off x="385194" y="5565746"/>
            <a:ext cx="12211664" cy="60939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84. § (2): Kertes mezőgazdasági terület övezetén:</a:t>
            </a:r>
          </a:p>
          <a:p>
            <a:pPr algn="l"/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a) beépítésre szánt terület nem jelölhető ki, telek belterületbe nem vonható;</a:t>
            </a:r>
          </a:p>
          <a:p>
            <a:pPr algn="l"/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b) a beépíthető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telek legkisebb nagysága 2000 m</a:t>
            </a:r>
            <a:r>
              <a:rPr lang="hu-HU" sz="3000" b="1" cap="none" baseline="30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, országos jelentőségű védett természeti területen 2700 m</a:t>
            </a:r>
            <a:r>
              <a:rPr lang="hu-HU" sz="3000" cap="none" baseline="30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;</a:t>
            </a:r>
          </a:p>
          <a:p>
            <a:pPr algn="l"/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c) legfeljebb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3%-os beépítettséggel, legfeljebb 150 m</a:t>
            </a:r>
            <a:r>
              <a:rPr lang="hu-HU" sz="3000" b="1" cap="none" baseline="30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bruttó 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alapterületű, a műveléssel összefüggő egyetlen gazdasági épület és legfeljebb egyetlen különálló, földdel borított pince építhető;</a:t>
            </a:r>
          </a:p>
          <a:p>
            <a:pPr algn="l"/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d) a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beépítési magasság a 4 métert 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nem haladhatja meg;</a:t>
            </a:r>
          </a:p>
          <a:p>
            <a:pPr algn="l"/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e)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lakóház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, mobil lakóház, egyéb mobilház, lakókocsi, lakókonténer, kerti tó, dísztó, medence, nyílt tűzivíztározó, állattartó épület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nem építhető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5995807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4119F-DEE6-0DD8-4489-ABE779F17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D324F650-4D7F-83C2-4681-F2B8F68D7D31}"/>
              </a:ext>
            </a:extLst>
          </p:cNvPr>
          <p:cNvSpPr/>
          <p:nvPr/>
        </p:nvSpPr>
        <p:spPr>
          <a:xfrm flipV="1">
            <a:off x="2316289" y="477635"/>
            <a:ext cx="0" cy="1123780"/>
          </a:xfrm>
          <a:prstGeom prst="line">
            <a:avLst/>
          </a:prstGeom>
          <a:ln w="12700">
            <a:solidFill>
              <a:srgbClr val="706359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cap="none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Prezentáció címe, a prezentáció alcíme">
            <a:extLst>
              <a:ext uri="{FF2B5EF4-FFF2-40B4-BE49-F238E27FC236}">
                <a16:creationId xmlns:a16="http://schemas.microsoft.com/office/drawing/2014/main" id="{21BDE64C-33CF-64CA-7513-1F666F52E803}"/>
              </a:ext>
            </a:extLst>
          </p:cNvPr>
          <p:cNvSpPr txBox="1"/>
          <p:nvPr/>
        </p:nvSpPr>
        <p:spPr>
          <a:xfrm>
            <a:off x="2692619" y="809328"/>
            <a:ext cx="13201810" cy="60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77500" lnSpcReduction="2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cap="small" dirty="0">
                <a:latin typeface="Century Gothic" panose="020B0502020202020204" pitchFamily="34" charset="0"/>
              </a:rPr>
              <a:t>ALSÓÖRS</a:t>
            </a:r>
            <a:r>
              <a:rPr lang="hu-HU" dirty="0">
                <a:latin typeface="Century Gothic" panose="020B0502020202020204" pitchFamily="34" charset="0"/>
              </a:rPr>
              <a:t> </a:t>
            </a:r>
          </a:p>
          <a:p>
            <a:r>
              <a:rPr lang="hu-HU" sz="2600" dirty="0">
                <a:latin typeface="Century Gothic" panose="020B0502020202020204" pitchFamily="34" charset="0"/>
              </a:rPr>
              <a:t>Szőlőhegy</a:t>
            </a:r>
          </a:p>
        </p:txBody>
      </p:sp>
      <p:pic>
        <p:nvPicPr>
          <p:cNvPr id="4" name="Kép 3" descr="A képen Grafika, Grafikus tervezé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2F3992D-6796-1894-4DE5-950CF25E58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8" y="477636"/>
            <a:ext cx="1772962" cy="1123780"/>
          </a:xfrm>
          <a:prstGeom prst="rect">
            <a:avLst/>
          </a:prstGeom>
        </p:spPr>
      </p:pic>
      <p:sp>
        <p:nvSpPr>
          <p:cNvPr id="5" name="Prezentáció címe, a prezentáció alcíme">
            <a:extLst>
              <a:ext uri="{FF2B5EF4-FFF2-40B4-BE49-F238E27FC236}">
                <a16:creationId xmlns:a16="http://schemas.microsoft.com/office/drawing/2014/main" id="{A2182232-1F6C-F700-F04C-FD3FFDAF4776}"/>
              </a:ext>
            </a:extLst>
          </p:cNvPr>
          <p:cNvSpPr txBox="1"/>
          <p:nvPr/>
        </p:nvSpPr>
        <p:spPr>
          <a:xfrm>
            <a:off x="412198" y="1633157"/>
            <a:ext cx="1904090" cy="25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r>
              <a:rPr lang="hu-HU" sz="1100" b="1" cap="small" dirty="0">
                <a:latin typeface="Century Gothic" panose="020B0502020202020204" pitchFamily="34" charset="0"/>
              </a:rPr>
              <a:t>VÁROS-TEAMPANNON KFT.</a:t>
            </a:r>
            <a:endParaRPr lang="hu-HU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Prezentáció címe, a prezentáció alcíme">
            <a:extLst>
              <a:ext uri="{FF2B5EF4-FFF2-40B4-BE49-F238E27FC236}">
                <a16:creationId xmlns:a16="http://schemas.microsoft.com/office/drawing/2014/main" id="{73612CA1-1C9B-99AF-A0E5-A28A8325DBF0}"/>
              </a:ext>
            </a:extLst>
          </p:cNvPr>
          <p:cNvSpPr txBox="1"/>
          <p:nvPr/>
        </p:nvSpPr>
        <p:spPr>
          <a:xfrm>
            <a:off x="385194" y="2237572"/>
            <a:ext cx="8926486" cy="31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85000" lnSpcReduction="10000"/>
          </a:bodyPr>
          <a:lstStyle>
            <a:lvl1pPr algn="l">
              <a:defRPr sz="3600" cap="none">
                <a:solidFill>
                  <a:srgbClr val="706359"/>
                </a:solidFill>
              </a:defRPr>
            </a:lvl1pPr>
          </a:lstStyle>
          <a:p>
            <a:pPr>
              <a:spcAft>
                <a:spcPts val="1200"/>
              </a:spcAft>
            </a:pPr>
            <a:r>
              <a:rPr lang="hu-HU" sz="6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Felsőbb jogszabályok – </a:t>
            </a:r>
          </a:p>
          <a:p>
            <a:pPr>
              <a:spcAft>
                <a:spcPts val="1200"/>
              </a:spcAft>
            </a:pPr>
            <a:r>
              <a:rPr lang="hu-HU" sz="6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2018. évi CXXXIX. törvény</a:t>
            </a:r>
          </a:p>
          <a:p>
            <a:pPr>
              <a:spcAft>
                <a:spcPts val="1200"/>
              </a:spcAft>
            </a:pPr>
            <a:r>
              <a:rPr lang="hu-HU" sz="39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Magyarország és egyes kiemelt térségeinek területrendezési tervéről</a:t>
            </a:r>
          </a:p>
          <a:p>
            <a:endParaRPr lang="hu-HU" sz="50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</a:pPr>
            <a:endParaRPr sz="5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7C7B39CC-DB99-5758-D3A4-016F73E073B2}"/>
              </a:ext>
            </a:extLst>
          </p:cNvPr>
          <p:cNvSpPr txBox="1"/>
          <p:nvPr/>
        </p:nvSpPr>
        <p:spPr>
          <a:xfrm>
            <a:off x="529210" y="13028768"/>
            <a:ext cx="892648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hu-HU" sz="3000" dirty="0">
                <a:solidFill>
                  <a:srgbClr val="000000"/>
                </a:solidFill>
                <a:latin typeface="Century Gothic" panose="020B0502020202020204" pitchFamily="34" charset="0"/>
              </a:rPr>
              <a:t>KERTES MEZŐGAZDASÁGI TERÜLET ÖVEZETE</a:t>
            </a:r>
          </a:p>
        </p:txBody>
      </p:sp>
      <p:pic>
        <p:nvPicPr>
          <p:cNvPr id="25" name="Kép 24">
            <a:extLst>
              <a:ext uri="{FF2B5EF4-FFF2-40B4-BE49-F238E27FC236}">
                <a16:creationId xmlns:a16="http://schemas.microsoft.com/office/drawing/2014/main" id="{29F08E50-06C7-C193-1CC7-185521577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30" y="5359247"/>
            <a:ext cx="9759726" cy="759210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5EFA0735-5CAD-474B-0D49-6C6AACBF975D}"/>
              </a:ext>
            </a:extLst>
          </p:cNvPr>
          <p:cNvSpPr txBox="1"/>
          <p:nvPr/>
        </p:nvSpPr>
        <p:spPr>
          <a:xfrm>
            <a:off x="11579880" y="903685"/>
            <a:ext cx="12211664" cy="46063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algn="l" rtl="0" fontAlgn="auto" latinLnBrk="0" hangingPunct="0">
              <a:spcBef>
                <a:spcPts val="600"/>
              </a:spcBef>
              <a:spcAft>
                <a:spcPts val="1000"/>
              </a:spcAft>
              <a:buClrTx/>
              <a:buSzPts val="3000"/>
            </a:pP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Borszőlő termőhelyi kataszter</a:t>
            </a:r>
          </a:p>
          <a:p>
            <a:pPr marL="457200" indent="-457200" algn="l">
              <a:spcBef>
                <a:spcPts val="600"/>
              </a:spcBef>
              <a:spcAft>
                <a:spcPts val="1000"/>
              </a:spcAft>
              <a:buSzPts val="3000"/>
              <a:buFontTx/>
              <a:buChar char="-"/>
            </a:pPr>
            <a:r>
              <a:rPr lang="hu-HU" sz="3000" cap="none" dirty="0" err="1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Trtv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13. § (1) Borvidéki település borszőlő termőhelyi katasztere I–II. osztályú területeihez tartozó földrészlet </a:t>
            </a: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nem minősíthető beépítésre szánt területté.</a:t>
            </a:r>
          </a:p>
          <a:p>
            <a:pPr marL="457200" indent="-457200" algn="l">
              <a:spcBef>
                <a:spcPts val="600"/>
              </a:spcBef>
              <a:spcAft>
                <a:spcPts val="1000"/>
              </a:spcAft>
              <a:buSzPts val="3000"/>
              <a:buFontTx/>
              <a:buChar char="-"/>
            </a:pPr>
            <a:r>
              <a:rPr lang="hu-HU" sz="3000" b="1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hu-HU" sz="3000" cap="none" dirty="0" err="1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Trtv</a:t>
            </a:r>
            <a:r>
              <a:rPr lang="hu-HU" sz="3000" cap="none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. 87.§ (1) legalább 80%-ban szőlőként művelt telken lehet építeni</a:t>
            </a:r>
          </a:p>
          <a:p>
            <a:pPr marL="457200" indent="-457200" algn="l">
              <a:spcBef>
                <a:spcPts val="600"/>
              </a:spcBef>
              <a:spcAft>
                <a:spcPts val="1000"/>
              </a:spcAft>
              <a:buSzPts val="3000"/>
              <a:buFontTx/>
              <a:buChar char="-"/>
            </a:pPr>
            <a:endParaRPr lang="hu-HU" sz="3000" b="1" cap="none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Bef>
                <a:spcPts val="600"/>
              </a:spcBef>
              <a:spcAft>
                <a:spcPts val="1000"/>
              </a:spcAft>
              <a:buSzPts val="3000"/>
              <a:buFontTx/>
              <a:buChar char="-"/>
            </a:pPr>
            <a:endParaRPr lang="hu-HU" sz="3000" cap="none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4B34273C-BBE7-32AF-B72D-6677E7163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5433" y="5359246"/>
            <a:ext cx="8662995" cy="7592109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9C8D7814-CF68-5616-CA2F-B0A543AE0AB3}"/>
              </a:ext>
            </a:extLst>
          </p:cNvPr>
          <p:cNvSpPr txBox="1"/>
          <p:nvPr/>
        </p:nvSpPr>
        <p:spPr>
          <a:xfrm>
            <a:off x="10754346" y="13028768"/>
            <a:ext cx="892648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hu-HU" sz="3000" dirty="0">
                <a:solidFill>
                  <a:srgbClr val="000000"/>
                </a:solidFill>
                <a:latin typeface="Century Gothic" panose="020B0502020202020204" pitchFamily="34" charset="0"/>
              </a:rPr>
              <a:t>BORSZŐLŐ TERMŐHELYI KATASZTER</a:t>
            </a:r>
          </a:p>
        </p:txBody>
      </p:sp>
    </p:spTree>
    <p:extLst>
      <p:ext uri="{BB962C8B-B14F-4D97-AF65-F5344CB8AC3E}">
        <p14:creationId xmlns:p14="http://schemas.microsoft.com/office/powerpoint/2010/main" val="382441572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9CAEA8C1-A74E-BAA1-6BCE-657AD47730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7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8" name="Prezentáció címe…">
            <a:extLst>
              <a:ext uri="{FF2B5EF4-FFF2-40B4-BE49-F238E27FC236}">
                <a16:creationId xmlns:a16="http://schemas.microsoft.com/office/drawing/2014/main" id="{EE042A76-688A-0A30-ED66-AC770A64B716}"/>
              </a:ext>
            </a:extLst>
          </p:cNvPr>
          <p:cNvSpPr txBox="1">
            <a:spLocks/>
          </p:cNvSpPr>
          <p:nvPr/>
        </p:nvSpPr>
        <p:spPr>
          <a:xfrm>
            <a:off x="1286932" y="9102074"/>
            <a:ext cx="15585588" cy="3156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1pPr>
            <a:lvl2pPr marL="0" marR="0" indent="2286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2pPr>
            <a:lvl3pPr marL="0" marR="0" indent="4572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3pPr>
            <a:lvl4pPr marL="0" marR="0" indent="6858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4pPr>
            <a:lvl5pPr marL="0" marR="0" indent="914400" algn="l" defTabSz="8215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5pPr>
            <a:lvl6pPr marL="27225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6pPr>
            <a:lvl7pPr marL="31670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7pPr>
            <a:lvl8pPr marL="36115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8pPr>
            <a:lvl9pPr marL="4056062" marR="0" indent="-500062" algn="l" defTabSz="821531" rtl="0" latinLnBrk="0">
              <a:lnSpc>
                <a:spcPct val="120000"/>
              </a:lnSpc>
              <a:spcBef>
                <a:spcPts val="59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706359"/>
                </a:solidFill>
                <a:uFillTx/>
                <a:latin typeface="Arquitecta Medium"/>
                <a:ea typeface="Arquitecta Medium"/>
                <a:cs typeface="Arquitecta Medium"/>
                <a:sym typeface="Arquitecta Medium"/>
              </a:defRPr>
            </a:lvl9pPr>
          </a:lstStyle>
          <a:p>
            <a:pPr hangingPunct="1">
              <a:lnSpc>
                <a:spcPct val="90000"/>
              </a:lnSpc>
              <a:spcAft>
                <a:spcPts val="600"/>
              </a:spcAft>
              <a:defRPr sz="10000">
                <a:latin typeface="+mn-lt"/>
                <a:ea typeface="+mn-ea"/>
                <a:cs typeface="+mn-cs"/>
                <a:sym typeface="Arquitecta Bold"/>
              </a:defRPr>
            </a:pPr>
            <a:r>
              <a:rPr lang="hu-HU" sz="7000" b="1" dirty="0">
                <a:latin typeface="Century Gothic" panose="020B0502020202020204" pitchFamily="34" charset="0"/>
                <a:ea typeface="+mn-ea"/>
                <a:cs typeface="Calibri" panose="020F0502020204030204" pitchFamily="34" charset="0"/>
                <a:sym typeface="Arquitecta Bold"/>
              </a:rPr>
              <a:t>KÖSZÖNJÜK A FIGYELMET!</a:t>
            </a:r>
          </a:p>
        </p:txBody>
      </p:sp>
    </p:spTree>
    <p:extLst>
      <p:ext uri="{BB962C8B-B14F-4D97-AF65-F5344CB8AC3E}">
        <p14:creationId xmlns:p14="http://schemas.microsoft.com/office/powerpoint/2010/main" val="414831497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quitecta Bold"/>
        <a:ea typeface="Arquitecta Bold"/>
        <a:cs typeface="Arquitecta Bold"/>
      </a:majorFont>
      <a:minorFont>
        <a:latin typeface="Arquitecta Bold"/>
        <a:ea typeface="Arquitecta Bold"/>
        <a:cs typeface="Arquitecta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quitect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quitecta Bold"/>
        <a:ea typeface="Arquitecta Bold"/>
        <a:cs typeface="Arquitecta Bold"/>
      </a:majorFont>
      <a:minorFont>
        <a:latin typeface="Arquitecta Bold"/>
        <a:ea typeface="Arquitecta Bold"/>
        <a:cs typeface="Arquitecta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quitect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4888</TotalTime>
  <Words>638</Words>
  <Application>Microsoft Office PowerPoint</Application>
  <PresentationFormat>Egyéni</PresentationFormat>
  <Paragraphs>83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7" baseType="lpstr">
      <vt:lpstr>Arquitecta Bold</vt:lpstr>
      <vt:lpstr>Arquitecta Medium</vt:lpstr>
      <vt:lpstr>Century Gothic</vt:lpstr>
      <vt:lpstr>Helvetica Light</vt:lpstr>
      <vt:lpstr>Helvetica Neue</vt:lpstr>
      <vt:lpstr>Helvetica Neue Light</vt:lpstr>
      <vt:lpstr>Helvetica Neue Medium</vt:lpstr>
      <vt:lpstr>White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UlbertDzs</dc:creator>
  <cp:lastModifiedBy>Mandula Péter</cp:lastModifiedBy>
  <cp:revision>396</cp:revision>
  <dcterms:modified xsi:type="dcterms:W3CDTF">2026-07-14T09:45:22Z</dcterms:modified>
</cp:coreProperties>
</file>